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9" r:id="rId1"/>
  </p:sldMasterIdLst>
  <p:notesMasterIdLst>
    <p:notesMasterId r:id="rId88"/>
  </p:notesMasterIdLst>
  <p:sldIdLst>
    <p:sldId id="256" r:id="rId2"/>
    <p:sldId id="257" r:id="rId3"/>
    <p:sldId id="258" r:id="rId4"/>
    <p:sldId id="653" r:id="rId5"/>
    <p:sldId id="654" r:id="rId6"/>
    <p:sldId id="655" r:id="rId7"/>
    <p:sldId id="656" r:id="rId8"/>
    <p:sldId id="657" r:id="rId9"/>
    <p:sldId id="658" r:id="rId10"/>
    <p:sldId id="659" r:id="rId11"/>
    <p:sldId id="660" r:id="rId12"/>
    <p:sldId id="665" r:id="rId13"/>
    <p:sldId id="663" r:id="rId14"/>
    <p:sldId id="661" r:id="rId15"/>
    <p:sldId id="666" r:id="rId16"/>
    <p:sldId id="664" r:id="rId17"/>
    <p:sldId id="642" r:id="rId18"/>
    <p:sldId id="643" r:id="rId19"/>
    <p:sldId id="644" r:id="rId20"/>
    <p:sldId id="645" r:id="rId21"/>
    <p:sldId id="646" r:id="rId22"/>
    <p:sldId id="647" r:id="rId23"/>
    <p:sldId id="648" r:id="rId24"/>
    <p:sldId id="649" r:id="rId25"/>
    <p:sldId id="650" r:id="rId26"/>
    <p:sldId id="651" r:id="rId27"/>
    <p:sldId id="652" r:id="rId28"/>
    <p:sldId id="662" r:id="rId29"/>
    <p:sldId id="542" r:id="rId30"/>
    <p:sldId id="306" r:id="rId31"/>
    <p:sldId id="307" r:id="rId32"/>
    <p:sldId id="310" r:id="rId33"/>
    <p:sldId id="311" r:id="rId34"/>
    <p:sldId id="312" r:id="rId35"/>
    <p:sldId id="315" r:id="rId36"/>
    <p:sldId id="316" r:id="rId37"/>
    <p:sldId id="317" r:id="rId38"/>
    <p:sldId id="318" r:id="rId39"/>
    <p:sldId id="319" r:id="rId40"/>
    <p:sldId id="320" r:id="rId41"/>
    <p:sldId id="321" r:id="rId42"/>
    <p:sldId id="322" r:id="rId43"/>
    <p:sldId id="323" r:id="rId44"/>
    <p:sldId id="324" r:id="rId45"/>
    <p:sldId id="325" r:id="rId46"/>
    <p:sldId id="629" r:id="rId47"/>
    <p:sldId id="631" r:id="rId48"/>
    <p:sldId id="563" r:id="rId49"/>
    <p:sldId id="564" r:id="rId50"/>
    <p:sldId id="640" r:id="rId51"/>
    <p:sldId id="641" r:id="rId52"/>
    <p:sldId id="639" r:id="rId53"/>
    <p:sldId id="601" r:id="rId54"/>
    <p:sldId id="603" r:id="rId55"/>
    <p:sldId id="621" r:id="rId56"/>
    <p:sldId id="620" r:id="rId57"/>
    <p:sldId id="605" r:id="rId58"/>
    <p:sldId id="604" r:id="rId59"/>
    <p:sldId id="602" r:id="rId60"/>
    <p:sldId id="622" r:id="rId61"/>
    <p:sldId id="565" r:id="rId62"/>
    <p:sldId id="566" r:id="rId63"/>
    <p:sldId id="567" r:id="rId64"/>
    <p:sldId id="568" r:id="rId65"/>
    <p:sldId id="569" r:id="rId66"/>
    <p:sldId id="570" r:id="rId67"/>
    <p:sldId id="571" r:id="rId68"/>
    <p:sldId id="572" r:id="rId69"/>
    <p:sldId id="573" r:id="rId70"/>
    <p:sldId id="574" r:id="rId71"/>
    <p:sldId id="575" r:id="rId72"/>
    <p:sldId id="576" r:id="rId73"/>
    <p:sldId id="611" r:id="rId74"/>
    <p:sldId id="610" r:id="rId75"/>
    <p:sldId id="577" r:id="rId76"/>
    <p:sldId id="578" r:id="rId77"/>
    <p:sldId id="667" r:id="rId78"/>
    <p:sldId id="668" r:id="rId79"/>
    <p:sldId id="579" r:id="rId80"/>
    <p:sldId id="580" r:id="rId81"/>
    <p:sldId id="581" r:id="rId82"/>
    <p:sldId id="582" r:id="rId83"/>
    <p:sldId id="583" r:id="rId84"/>
    <p:sldId id="584" r:id="rId85"/>
    <p:sldId id="544" r:id="rId86"/>
    <p:sldId id="539"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6B0F4-591E-4119-B317-15D27C7F7D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F1919A4B-00C9-416A-B05B-F9D0492527C7}">
      <dgm:prSet phldrT="[Text]" custT="1"/>
      <dgm:spPr/>
      <dgm:t>
        <a:bodyPr/>
        <a:lstStyle/>
        <a:p>
          <a:r>
            <a:rPr lang="en-US" sz="5400" b="1" u="sng" dirty="0">
              <a:latin typeface="Arial" panose="020B0604020202020204" pitchFamily="34" charset="0"/>
              <a:cs typeface="Arial" panose="020B0604020202020204" pitchFamily="34" charset="0"/>
            </a:rPr>
            <a:t>Post Employment Benefits</a:t>
          </a:r>
          <a:endParaRPr lang="en-IN" sz="5400" dirty="0">
            <a:latin typeface="Arial" panose="020B0604020202020204" pitchFamily="34" charset="0"/>
            <a:cs typeface="Arial" panose="020B0604020202020204" pitchFamily="34" charset="0"/>
          </a:endParaRPr>
        </a:p>
      </dgm:t>
    </dgm:pt>
    <dgm:pt modelId="{A59F36C5-FE60-4534-9C65-DC31E26BB7F2}" type="parTrans" cxnId="{74D76E09-0E1D-44E9-9045-4E396800EB8B}">
      <dgm:prSet/>
      <dgm:spPr/>
      <dgm:t>
        <a:bodyPr/>
        <a:lstStyle/>
        <a:p>
          <a:endParaRPr lang="en-IN"/>
        </a:p>
      </dgm:t>
    </dgm:pt>
    <dgm:pt modelId="{92A80EBF-BBF4-46D2-8F6F-E53023782763}" type="sibTrans" cxnId="{74D76E09-0E1D-44E9-9045-4E396800EB8B}">
      <dgm:prSet/>
      <dgm:spPr/>
      <dgm:t>
        <a:bodyPr/>
        <a:lstStyle/>
        <a:p>
          <a:endParaRPr lang="en-IN"/>
        </a:p>
      </dgm:t>
    </dgm:pt>
    <dgm:pt modelId="{974780B9-9ED2-44F8-867C-066ED7C84F93}">
      <dgm:prSet phldrT="[Text]" custT="1"/>
      <dgm:spPr/>
      <dgm:t>
        <a:bodyPr/>
        <a:lstStyle/>
        <a:p>
          <a:r>
            <a:rPr lang="en-US" sz="3200" dirty="0"/>
            <a:t>Defined Contribution Plan</a:t>
          </a:r>
          <a:endParaRPr lang="en-IN" sz="3200" dirty="0"/>
        </a:p>
      </dgm:t>
    </dgm:pt>
    <dgm:pt modelId="{8F4D774F-C17A-45FD-8D23-010E90652EC0}" type="parTrans" cxnId="{2C6653B6-EC7D-44A3-A185-80642B410E67}">
      <dgm:prSet/>
      <dgm:spPr/>
      <dgm:t>
        <a:bodyPr/>
        <a:lstStyle/>
        <a:p>
          <a:endParaRPr lang="en-IN"/>
        </a:p>
      </dgm:t>
    </dgm:pt>
    <dgm:pt modelId="{81A04709-53F4-4D4C-AEDC-4EB5247C5B77}" type="sibTrans" cxnId="{2C6653B6-EC7D-44A3-A185-80642B410E67}">
      <dgm:prSet/>
      <dgm:spPr/>
      <dgm:t>
        <a:bodyPr/>
        <a:lstStyle/>
        <a:p>
          <a:endParaRPr lang="en-IN"/>
        </a:p>
      </dgm:t>
    </dgm:pt>
    <dgm:pt modelId="{22BD1E34-466B-4306-A732-AADEBC62A7F9}">
      <dgm:prSet phldrT="[Text]" custT="1"/>
      <dgm:spPr/>
      <dgm:t>
        <a:bodyPr/>
        <a:lstStyle/>
        <a:p>
          <a:r>
            <a:rPr lang="en-US" sz="3200" dirty="0"/>
            <a:t>Defined Benefit Plan</a:t>
          </a:r>
          <a:endParaRPr lang="en-IN" sz="3200" dirty="0"/>
        </a:p>
      </dgm:t>
    </dgm:pt>
    <dgm:pt modelId="{55E6AE4B-391B-46E7-9E82-A43303B1C129}" type="parTrans" cxnId="{25504B83-2EDA-46F2-973B-9F7960A684DD}">
      <dgm:prSet/>
      <dgm:spPr/>
      <dgm:t>
        <a:bodyPr/>
        <a:lstStyle/>
        <a:p>
          <a:endParaRPr lang="en-IN"/>
        </a:p>
      </dgm:t>
    </dgm:pt>
    <dgm:pt modelId="{47BB75A8-83AD-4CFE-87F0-9FF70A287517}" type="sibTrans" cxnId="{25504B83-2EDA-46F2-973B-9F7960A684DD}">
      <dgm:prSet/>
      <dgm:spPr/>
      <dgm:t>
        <a:bodyPr/>
        <a:lstStyle/>
        <a:p>
          <a:endParaRPr lang="en-IN"/>
        </a:p>
      </dgm:t>
    </dgm:pt>
    <dgm:pt modelId="{A8FBE68A-5EF3-4050-BE3A-553C2B3E0C21}" type="pres">
      <dgm:prSet presAssocID="{EC06B0F4-591E-4119-B317-15D27C7F7D0A}" presName="hierChild1" presStyleCnt="0">
        <dgm:presLayoutVars>
          <dgm:orgChart val="1"/>
          <dgm:chPref val="1"/>
          <dgm:dir/>
          <dgm:animOne val="branch"/>
          <dgm:animLvl val="lvl"/>
          <dgm:resizeHandles/>
        </dgm:presLayoutVars>
      </dgm:prSet>
      <dgm:spPr/>
      <dgm:t>
        <a:bodyPr/>
        <a:lstStyle/>
        <a:p>
          <a:endParaRPr lang="en-US"/>
        </a:p>
      </dgm:t>
    </dgm:pt>
    <dgm:pt modelId="{E13079E5-62A1-4CC5-AE29-4E95A122E477}" type="pres">
      <dgm:prSet presAssocID="{F1919A4B-00C9-416A-B05B-F9D0492527C7}" presName="hierRoot1" presStyleCnt="0">
        <dgm:presLayoutVars>
          <dgm:hierBranch val="init"/>
        </dgm:presLayoutVars>
      </dgm:prSet>
      <dgm:spPr/>
    </dgm:pt>
    <dgm:pt modelId="{DFF01911-0F92-4465-B12E-7A853700721D}" type="pres">
      <dgm:prSet presAssocID="{F1919A4B-00C9-416A-B05B-F9D0492527C7}" presName="rootComposite1" presStyleCnt="0"/>
      <dgm:spPr/>
    </dgm:pt>
    <dgm:pt modelId="{5534B80B-9ECD-43C1-A91C-020C2B9378C1}" type="pres">
      <dgm:prSet presAssocID="{F1919A4B-00C9-416A-B05B-F9D0492527C7}" presName="rootText1" presStyleLbl="node0" presStyleIdx="0" presStyleCnt="1" custScaleX="191766" custLinFactNeighborX="-1094" custLinFactNeighborY="749">
        <dgm:presLayoutVars>
          <dgm:chPref val="3"/>
        </dgm:presLayoutVars>
      </dgm:prSet>
      <dgm:spPr/>
      <dgm:t>
        <a:bodyPr/>
        <a:lstStyle/>
        <a:p>
          <a:endParaRPr lang="en-US"/>
        </a:p>
      </dgm:t>
    </dgm:pt>
    <dgm:pt modelId="{119003B5-9F02-46E7-85C6-A184520B1400}" type="pres">
      <dgm:prSet presAssocID="{F1919A4B-00C9-416A-B05B-F9D0492527C7}" presName="rootConnector1" presStyleLbl="node1" presStyleIdx="0" presStyleCnt="0"/>
      <dgm:spPr/>
      <dgm:t>
        <a:bodyPr/>
        <a:lstStyle/>
        <a:p>
          <a:endParaRPr lang="en-US"/>
        </a:p>
      </dgm:t>
    </dgm:pt>
    <dgm:pt modelId="{B589CD03-A85C-41D3-AC6F-C66894855BB0}" type="pres">
      <dgm:prSet presAssocID="{F1919A4B-00C9-416A-B05B-F9D0492527C7}" presName="hierChild2" presStyleCnt="0"/>
      <dgm:spPr/>
    </dgm:pt>
    <dgm:pt modelId="{E6521C03-F5AA-4368-8931-C368F2577617}" type="pres">
      <dgm:prSet presAssocID="{8F4D774F-C17A-45FD-8D23-010E90652EC0}" presName="Name37" presStyleLbl="parChTrans1D2" presStyleIdx="0" presStyleCnt="2"/>
      <dgm:spPr/>
      <dgm:t>
        <a:bodyPr/>
        <a:lstStyle/>
        <a:p>
          <a:endParaRPr lang="en-US"/>
        </a:p>
      </dgm:t>
    </dgm:pt>
    <dgm:pt modelId="{00E642C3-643D-40A7-B994-7205C8F605FD}" type="pres">
      <dgm:prSet presAssocID="{974780B9-9ED2-44F8-867C-066ED7C84F93}" presName="hierRoot2" presStyleCnt="0">
        <dgm:presLayoutVars>
          <dgm:hierBranch val="init"/>
        </dgm:presLayoutVars>
      </dgm:prSet>
      <dgm:spPr/>
    </dgm:pt>
    <dgm:pt modelId="{762EDE58-A0B5-496E-A296-1A65EF58E386}" type="pres">
      <dgm:prSet presAssocID="{974780B9-9ED2-44F8-867C-066ED7C84F93}" presName="rootComposite" presStyleCnt="0"/>
      <dgm:spPr/>
    </dgm:pt>
    <dgm:pt modelId="{14EDC982-7046-44CE-9A6B-3235FC72DF60}" type="pres">
      <dgm:prSet presAssocID="{974780B9-9ED2-44F8-867C-066ED7C84F93}" presName="rootText" presStyleLbl="node2" presStyleIdx="0" presStyleCnt="2" custScaleY="62922" custLinFactNeighborX="5765" custLinFactNeighborY="2274">
        <dgm:presLayoutVars>
          <dgm:chPref val="3"/>
        </dgm:presLayoutVars>
      </dgm:prSet>
      <dgm:spPr/>
      <dgm:t>
        <a:bodyPr/>
        <a:lstStyle/>
        <a:p>
          <a:endParaRPr lang="en-US"/>
        </a:p>
      </dgm:t>
    </dgm:pt>
    <dgm:pt modelId="{D3023B10-5A64-4393-9850-1A1E2A635B0A}" type="pres">
      <dgm:prSet presAssocID="{974780B9-9ED2-44F8-867C-066ED7C84F93}" presName="rootConnector" presStyleLbl="node2" presStyleIdx="0" presStyleCnt="2"/>
      <dgm:spPr/>
      <dgm:t>
        <a:bodyPr/>
        <a:lstStyle/>
        <a:p>
          <a:endParaRPr lang="en-US"/>
        </a:p>
      </dgm:t>
    </dgm:pt>
    <dgm:pt modelId="{82DB3FE8-B5EF-4530-BE45-D2B206D4E03C}" type="pres">
      <dgm:prSet presAssocID="{974780B9-9ED2-44F8-867C-066ED7C84F93}" presName="hierChild4" presStyleCnt="0"/>
      <dgm:spPr/>
    </dgm:pt>
    <dgm:pt modelId="{4B80F314-9303-48BA-8E6B-A87BD4D1A869}" type="pres">
      <dgm:prSet presAssocID="{974780B9-9ED2-44F8-867C-066ED7C84F93}" presName="hierChild5" presStyleCnt="0"/>
      <dgm:spPr/>
    </dgm:pt>
    <dgm:pt modelId="{9D7CB2CA-50C2-4351-8914-E46937FB1DEA}" type="pres">
      <dgm:prSet presAssocID="{55E6AE4B-391B-46E7-9E82-A43303B1C129}" presName="Name37" presStyleLbl="parChTrans1D2" presStyleIdx="1" presStyleCnt="2"/>
      <dgm:spPr/>
      <dgm:t>
        <a:bodyPr/>
        <a:lstStyle/>
        <a:p>
          <a:endParaRPr lang="en-US"/>
        </a:p>
      </dgm:t>
    </dgm:pt>
    <dgm:pt modelId="{9C64559E-A446-4B00-9323-13FB110C2ECB}" type="pres">
      <dgm:prSet presAssocID="{22BD1E34-466B-4306-A732-AADEBC62A7F9}" presName="hierRoot2" presStyleCnt="0">
        <dgm:presLayoutVars>
          <dgm:hierBranch val="init"/>
        </dgm:presLayoutVars>
      </dgm:prSet>
      <dgm:spPr/>
    </dgm:pt>
    <dgm:pt modelId="{0F7DA543-23D8-4FD3-8F94-542529E32723}" type="pres">
      <dgm:prSet presAssocID="{22BD1E34-466B-4306-A732-AADEBC62A7F9}" presName="rootComposite" presStyleCnt="0"/>
      <dgm:spPr/>
    </dgm:pt>
    <dgm:pt modelId="{E25B1171-FFC7-42D6-B8C9-BFD511AECFB2}" type="pres">
      <dgm:prSet presAssocID="{22BD1E34-466B-4306-A732-AADEBC62A7F9}" presName="rootText" presStyleLbl="node2" presStyleIdx="1" presStyleCnt="2" custScaleY="62922" custLinFactNeighborX="-4681" custLinFactNeighborY="2274">
        <dgm:presLayoutVars>
          <dgm:chPref val="3"/>
        </dgm:presLayoutVars>
      </dgm:prSet>
      <dgm:spPr/>
      <dgm:t>
        <a:bodyPr/>
        <a:lstStyle/>
        <a:p>
          <a:endParaRPr lang="en-US"/>
        </a:p>
      </dgm:t>
    </dgm:pt>
    <dgm:pt modelId="{A4FF161F-17E0-443B-8EA1-1EE2998E8C24}" type="pres">
      <dgm:prSet presAssocID="{22BD1E34-466B-4306-A732-AADEBC62A7F9}" presName="rootConnector" presStyleLbl="node2" presStyleIdx="1" presStyleCnt="2"/>
      <dgm:spPr/>
      <dgm:t>
        <a:bodyPr/>
        <a:lstStyle/>
        <a:p>
          <a:endParaRPr lang="en-US"/>
        </a:p>
      </dgm:t>
    </dgm:pt>
    <dgm:pt modelId="{D0797E03-AE59-4024-BCC2-0A0DB396BFAB}" type="pres">
      <dgm:prSet presAssocID="{22BD1E34-466B-4306-A732-AADEBC62A7F9}" presName="hierChild4" presStyleCnt="0"/>
      <dgm:spPr/>
    </dgm:pt>
    <dgm:pt modelId="{6148ACCD-22F1-4EAA-B522-5FB92749BF76}" type="pres">
      <dgm:prSet presAssocID="{22BD1E34-466B-4306-A732-AADEBC62A7F9}" presName="hierChild5" presStyleCnt="0"/>
      <dgm:spPr/>
    </dgm:pt>
    <dgm:pt modelId="{4C7891B2-FF5F-4D14-B208-042B64BB3309}" type="pres">
      <dgm:prSet presAssocID="{F1919A4B-00C9-416A-B05B-F9D0492527C7}" presName="hierChild3" presStyleCnt="0"/>
      <dgm:spPr/>
    </dgm:pt>
  </dgm:ptLst>
  <dgm:cxnLst>
    <dgm:cxn modelId="{C36EFAA1-F91C-4C66-8420-FFF5968FC3EF}" type="presOf" srcId="{55E6AE4B-391B-46E7-9E82-A43303B1C129}" destId="{9D7CB2CA-50C2-4351-8914-E46937FB1DEA}" srcOrd="0" destOrd="0" presId="urn:microsoft.com/office/officeart/2005/8/layout/orgChart1"/>
    <dgm:cxn modelId="{25504B83-2EDA-46F2-973B-9F7960A684DD}" srcId="{F1919A4B-00C9-416A-B05B-F9D0492527C7}" destId="{22BD1E34-466B-4306-A732-AADEBC62A7F9}" srcOrd="1" destOrd="0" parTransId="{55E6AE4B-391B-46E7-9E82-A43303B1C129}" sibTransId="{47BB75A8-83AD-4CFE-87F0-9FF70A287517}"/>
    <dgm:cxn modelId="{D269CE85-4063-4F42-8BF9-7541F4D71215}" type="presOf" srcId="{EC06B0F4-591E-4119-B317-15D27C7F7D0A}" destId="{A8FBE68A-5EF3-4050-BE3A-553C2B3E0C21}" srcOrd="0" destOrd="0" presId="urn:microsoft.com/office/officeart/2005/8/layout/orgChart1"/>
    <dgm:cxn modelId="{1D4B1648-0CD5-49FD-B9DC-81B8D7FAE01A}" type="presOf" srcId="{22BD1E34-466B-4306-A732-AADEBC62A7F9}" destId="{E25B1171-FFC7-42D6-B8C9-BFD511AECFB2}" srcOrd="0" destOrd="0" presId="urn:microsoft.com/office/officeart/2005/8/layout/orgChart1"/>
    <dgm:cxn modelId="{49714B7F-097E-4972-BBBD-3386B2454B24}" type="presOf" srcId="{F1919A4B-00C9-416A-B05B-F9D0492527C7}" destId="{119003B5-9F02-46E7-85C6-A184520B1400}" srcOrd="1" destOrd="0" presId="urn:microsoft.com/office/officeart/2005/8/layout/orgChart1"/>
    <dgm:cxn modelId="{1853F9A1-4D2C-4C6C-B156-41D0DD50DF3C}" type="presOf" srcId="{F1919A4B-00C9-416A-B05B-F9D0492527C7}" destId="{5534B80B-9ECD-43C1-A91C-020C2B9378C1}" srcOrd="0" destOrd="0" presId="urn:microsoft.com/office/officeart/2005/8/layout/orgChart1"/>
    <dgm:cxn modelId="{74D76E09-0E1D-44E9-9045-4E396800EB8B}" srcId="{EC06B0F4-591E-4119-B317-15D27C7F7D0A}" destId="{F1919A4B-00C9-416A-B05B-F9D0492527C7}" srcOrd="0" destOrd="0" parTransId="{A59F36C5-FE60-4534-9C65-DC31E26BB7F2}" sibTransId="{92A80EBF-BBF4-46D2-8F6F-E53023782763}"/>
    <dgm:cxn modelId="{C17D506E-7B7B-4AD6-8C0D-F0984A297527}" type="presOf" srcId="{974780B9-9ED2-44F8-867C-066ED7C84F93}" destId="{D3023B10-5A64-4393-9850-1A1E2A635B0A}" srcOrd="1" destOrd="0" presId="urn:microsoft.com/office/officeart/2005/8/layout/orgChart1"/>
    <dgm:cxn modelId="{35B108BE-363A-4B12-9EF1-B6F6FF69926E}" type="presOf" srcId="{8F4D774F-C17A-45FD-8D23-010E90652EC0}" destId="{E6521C03-F5AA-4368-8931-C368F2577617}" srcOrd="0" destOrd="0" presId="urn:microsoft.com/office/officeart/2005/8/layout/orgChart1"/>
    <dgm:cxn modelId="{9363DFB3-F7C0-4D49-98D7-4992AF419CC6}" type="presOf" srcId="{974780B9-9ED2-44F8-867C-066ED7C84F93}" destId="{14EDC982-7046-44CE-9A6B-3235FC72DF60}" srcOrd="0" destOrd="0" presId="urn:microsoft.com/office/officeart/2005/8/layout/orgChart1"/>
    <dgm:cxn modelId="{2C6653B6-EC7D-44A3-A185-80642B410E67}" srcId="{F1919A4B-00C9-416A-B05B-F9D0492527C7}" destId="{974780B9-9ED2-44F8-867C-066ED7C84F93}" srcOrd="0" destOrd="0" parTransId="{8F4D774F-C17A-45FD-8D23-010E90652EC0}" sibTransId="{81A04709-53F4-4D4C-AEDC-4EB5247C5B77}"/>
    <dgm:cxn modelId="{5856883D-AE6D-4569-BB6C-06A9A06010CB}" type="presOf" srcId="{22BD1E34-466B-4306-A732-AADEBC62A7F9}" destId="{A4FF161F-17E0-443B-8EA1-1EE2998E8C24}" srcOrd="1" destOrd="0" presId="urn:microsoft.com/office/officeart/2005/8/layout/orgChart1"/>
    <dgm:cxn modelId="{C8BF6C04-DEA5-43A2-9D9F-98DD321F6B3A}" type="presParOf" srcId="{A8FBE68A-5EF3-4050-BE3A-553C2B3E0C21}" destId="{E13079E5-62A1-4CC5-AE29-4E95A122E477}" srcOrd="0" destOrd="0" presId="urn:microsoft.com/office/officeart/2005/8/layout/orgChart1"/>
    <dgm:cxn modelId="{7D1E12C3-E146-4219-A198-7BD96AC2DB45}" type="presParOf" srcId="{E13079E5-62A1-4CC5-AE29-4E95A122E477}" destId="{DFF01911-0F92-4465-B12E-7A853700721D}" srcOrd="0" destOrd="0" presId="urn:microsoft.com/office/officeart/2005/8/layout/orgChart1"/>
    <dgm:cxn modelId="{E1181B5D-A0DB-4AD1-84AC-66FD1480F00A}" type="presParOf" srcId="{DFF01911-0F92-4465-B12E-7A853700721D}" destId="{5534B80B-9ECD-43C1-A91C-020C2B9378C1}" srcOrd="0" destOrd="0" presId="urn:microsoft.com/office/officeart/2005/8/layout/orgChart1"/>
    <dgm:cxn modelId="{D6ADD3E5-B972-47E0-8880-B01E3675DF11}" type="presParOf" srcId="{DFF01911-0F92-4465-B12E-7A853700721D}" destId="{119003B5-9F02-46E7-85C6-A184520B1400}" srcOrd="1" destOrd="0" presId="urn:microsoft.com/office/officeart/2005/8/layout/orgChart1"/>
    <dgm:cxn modelId="{E20F66E6-2C01-41DF-A558-E48CCA4A4426}" type="presParOf" srcId="{E13079E5-62A1-4CC5-AE29-4E95A122E477}" destId="{B589CD03-A85C-41D3-AC6F-C66894855BB0}" srcOrd="1" destOrd="0" presId="urn:microsoft.com/office/officeart/2005/8/layout/orgChart1"/>
    <dgm:cxn modelId="{163E9376-520D-4D51-A8BE-A799DBEC57D8}" type="presParOf" srcId="{B589CD03-A85C-41D3-AC6F-C66894855BB0}" destId="{E6521C03-F5AA-4368-8931-C368F2577617}" srcOrd="0" destOrd="0" presId="urn:microsoft.com/office/officeart/2005/8/layout/orgChart1"/>
    <dgm:cxn modelId="{16B2C2B5-6F0D-486D-95D0-CF1BE0CE3618}" type="presParOf" srcId="{B589CD03-A85C-41D3-AC6F-C66894855BB0}" destId="{00E642C3-643D-40A7-B994-7205C8F605FD}" srcOrd="1" destOrd="0" presId="urn:microsoft.com/office/officeart/2005/8/layout/orgChart1"/>
    <dgm:cxn modelId="{09ADA991-490C-45BC-BF4F-5CFD6EC0846D}" type="presParOf" srcId="{00E642C3-643D-40A7-B994-7205C8F605FD}" destId="{762EDE58-A0B5-496E-A296-1A65EF58E386}" srcOrd="0" destOrd="0" presId="urn:microsoft.com/office/officeart/2005/8/layout/orgChart1"/>
    <dgm:cxn modelId="{936AC70E-9D7E-48BF-91BE-3CBC304ECDBB}" type="presParOf" srcId="{762EDE58-A0B5-496E-A296-1A65EF58E386}" destId="{14EDC982-7046-44CE-9A6B-3235FC72DF60}" srcOrd="0" destOrd="0" presId="urn:microsoft.com/office/officeart/2005/8/layout/orgChart1"/>
    <dgm:cxn modelId="{256323FD-D32C-4103-949D-A0F8740B69AD}" type="presParOf" srcId="{762EDE58-A0B5-496E-A296-1A65EF58E386}" destId="{D3023B10-5A64-4393-9850-1A1E2A635B0A}" srcOrd="1" destOrd="0" presId="urn:microsoft.com/office/officeart/2005/8/layout/orgChart1"/>
    <dgm:cxn modelId="{CEFF54B2-7E5A-4E8E-AB38-C29A8AC5D9DC}" type="presParOf" srcId="{00E642C3-643D-40A7-B994-7205C8F605FD}" destId="{82DB3FE8-B5EF-4530-BE45-D2B206D4E03C}" srcOrd="1" destOrd="0" presId="urn:microsoft.com/office/officeart/2005/8/layout/orgChart1"/>
    <dgm:cxn modelId="{50CF7EBD-3CD3-4AD4-ABED-681FC3DFA2AD}" type="presParOf" srcId="{00E642C3-643D-40A7-B994-7205C8F605FD}" destId="{4B80F314-9303-48BA-8E6B-A87BD4D1A869}" srcOrd="2" destOrd="0" presId="urn:microsoft.com/office/officeart/2005/8/layout/orgChart1"/>
    <dgm:cxn modelId="{3783F4A4-33D4-41E6-BF76-3A4F426DE860}" type="presParOf" srcId="{B589CD03-A85C-41D3-AC6F-C66894855BB0}" destId="{9D7CB2CA-50C2-4351-8914-E46937FB1DEA}" srcOrd="2" destOrd="0" presId="urn:microsoft.com/office/officeart/2005/8/layout/orgChart1"/>
    <dgm:cxn modelId="{30D47905-800E-4F47-AF82-7C1873A91E31}" type="presParOf" srcId="{B589CD03-A85C-41D3-AC6F-C66894855BB0}" destId="{9C64559E-A446-4B00-9323-13FB110C2ECB}" srcOrd="3" destOrd="0" presId="urn:microsoft.com/office/officeart/2005/8/layout/orgChart1"/>
    <dgm:cxn modelId="{910EF73F-BFB3-4E10-884D-F6EC418FB7ED}" type="presParOf" srcId="{9C64559E-A446-4B00-9323-13FB110C2ECB}" destId="{0F7DA543-23D8-4FD3-8F94-542529E32723}" srcOrd="0" destOrd="0" presId="urn:microsoft.com/office/officeart/2005/8/layout/orgChart1"/>
    <dgm:cxn modelId="{AC54F6AE-69A0-4961-B263-41757DDCA7F8}" type="presParOf" srcId="{0F7DA543-23D8-4FD3-8F94-542529E32723}" destId="{E25B1171-FFC7-42D6-B8C9-BFD511AECFB2}" srcOrd="0" destOrd="0" presId="urn:microsoft.com/office/officeart/2005/8/layout/orgChart1"/>
    <dgm:cxn modelId="{A7D20DC1-D53A-41C2-AD38-95A1A3F0B5D4}" type="presParOf" srcId="{0F7DA543-23D8-4FD3-8F94-542529E32723}" destId="{A4FF161F-17E0-443B-8EA1-1EE2998E8C24}" srcOrd="1" destOrd="0" presId="urn:microsoft.com/office/officeart/2005/8/layout/orgChart1"/>
    <dgm:cxn modelId="{513460C0-7BE5-4CAF-8FB3-34BE39BCAC06}" type="presParOf" srcId="{9C64559E-A446-4B00-9323-13FB110C2ECB}" destId="{D0797E03-AE59-4024-BCC2-0A0DB396BFAB}" srcOrd="1" destOrd="0" presId="urn:microsoft.com/office/officeart/2005/8/layout/orgChart1"/>
    <dgm:cxn modelId="{B3220C7E-CA45-4CBD-B25C-87AFF90B9A49}" type="presParOf" srcId="{9C64559E-A446-4B00-9323-13FB110C2ECB}" destId="{6148ACCD-22F1-4EAA-B522-5FB92749BF76}" srcOrd="2" destOrd="0" presId="urn:microsoft.com/office/officeart/2005/8/layout/orgChart1"/>
    <dgm:cxn modelId="{FF29DBF4-6A47-4311-B315-FA07133C2339}" type="presParOf" srcId="{E13079E5-62A1-4CC5-AE29-4E95A122E477}" destId="{4C7891B2-FF5F-4D14-B208-042B64BB33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3DA58-5C17-40A7-B8D0-0E5ACE2A34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3D52AED8-8F22-4B17-A3A7-677BEFF1476E}">
      <dgm:prSet phldrT="[Text]"/>
      <dgm:spPr/>
      <dgm:t>
        <a:bodyPr/>
        <a:lstStyle/>
        <a:p>
          <a:r>
            <a:rPr lang="en-US" dirty="0"/>
            <a:t>Obligation under Post Employment benefit plan</a:t>
          </a:r>
          <a:endParaRPr lang="en-IN" dirty="0"/>
        </a:p>
      </dgm:t>
    </dgm:pt>
    <dgm:pt modelId="{2E0F86A1-A913-47E1-8C79-8A52356D169E}" type="parTrans" cxnId="{AAE18F93-DC00-4797-8F9D-D3EB6702D812}">
      <dgm:prSet/>
      <dgm:spPr/>
      <dgm:t>
        <a:bodyPr/>
        <a:lstStyle/>
        <a:p>
          <a:endParaRPr lang="en-IN"/>
        </a:p>
      </dgm:t>
    </dgm:pt>
    <dgm:pt modelId="{158246AE-8B3B-42AD-8E6A-DAEE8542A118}" type="sibTrans" cxnId="{AAE18F93-DC00-4797-8F9D-D3EB6702D812}">
      <dgm:prSet/>
      <dgm:spPr/>
      <dgm:t>
        <a:bodyPr/>
        <a:lstStyle/>
        <a:p>
          <a:endParaRPr lang="en-IN"/>
        </a:p>
      </dgm:t>
    </dgm:pt>
    <dgm:pt modelId="{26469F9C-0D05-4954-A8CF-715C37D48122}">
      <dgm:prSet phldrT="[Text]"/>
      <dgm:spPr/>
      <dgm:t>
        <a:bodyPr/>
        <a:lstStyle/>
        <a:p>
          <a:r>
            <a:rPr lang="en-US" dirty="0"/>
            <a:t>Funded       Obligation</a:t>
          </a:r>
          <a:endParaRPr lang="en-IN" dirty="0"/>
        </a:p>
      </dgm:t>
    </dgm:pt>
    <dgm:pt modelId="{85CB2A5C-E41D-455C-907B-5596FA5194A9}" type="parTrans" cxnId="{5C7A96B9-4FA4-4EA9-91E2-A453323917B5}">
      <dgm:prSet/>
      <dgm:spPr/>
      <dgm:t>
        <a:bodyPr/>
        <a:lstStyle/>
        <a:p>
          <a:endParaRPr lang="en-IN"/>
        </a:p>
      </dgm:t>
    </dgm:pt>
    <dgm:pt modelId="{A1918C3F-9CA7-4E60-B046-2F288C7A7A34}" type="sibTrans" cxnId="{5C7A96B9-4FA4-4EA9-91E2-A453323917B5}">
      <dgm:prSet/>
      <dgm:spPr/>
      <dgm:t>
        <a:bodyPr/>
        <a:lstStyle/>
        <a:p>
          <a:endParaRPr lang="en-IN"/>
        </a:p>
      </dgm:t>
    </dgm:pt>
    <dgm:pt modelId="{9C75A375-AB90-4A9E-AAA8-828E28164B34}">
      <dgm:prSet phldrT="[Text]"/>
      <dgm:spPr/>
      <dgm:t>
        <a:bodyPr/>
        <a:lstStyle/>
        <a:p>
          <a:r>
            <a:rPr lang="en-US" dirty="0"/>
            <a:t>Company has planned asset</a:t>
          </a:r>
          <a:endParaRPr lang="en-IN" dirty="0"/>
        </a:p>
      </dgm:t>
    </dgm:pt>
    <dgm:pt modelId="{45ABE381-88FD-4E2A-BFDF-10A65B1C5E8D}" type="parTrans" cxnId="{DAB01423-DAB3-4303-A466-D27E0032489C}">
      <dgm:prSet/>
      <dgm:spPr/>
      <dgm:t>
        <a:bodyPr/>
        <a:lstStyle/>
        <a:p>
          <a:endParaRPr lang="en-IN"/>
        </a:p>
      </dgm:t>
    </dgm:pt>
    <dgm:pt modelId="{91294C73-6AFD-4656-99EB-16B13E120E1B}" type="sibTrans" cxnId="{DAB01423-DAB3-4303-A466-D27E0032489C}">
      <dgm:prSet/>
      <dgm:spPr/>
      <dgm:t>
        <a:bodyPr/>
        <a:lstStyle/>
        <a:p>
          <a:endParaRPr lang="en-IN"/>
        </a:p>
      </dgm:t>
    </dgm:pt>
    <dgm:pt modelId="{2F1F657D-8A57-4DE7-8C64-52B27A310DE5}">
      <dgm:prSet phldrT="[Text]"/>
      <dgm:spPr/>
      <dgm:t>
        <a:bodyPr/>
        <a:lstStyle/>
        <a:p>
          <a:r>
            <a:rPr lang="en-US" dirty="0"/>
            <a:t>Non- Funded Obligation</a:t>
          </a:r>
          <a:endParaRPr lang="en-IN" dirty="0"/>
        </a:p>
      </dgm:t>
    </dgm:pt>
    <dgm:pt modelId="{10C75B39-BFCF-4FA5-8540-DF4CAA93FAAF}" type="parTrans" cxnId="{FE948845-EB46-435E-A3A9-DF08402323CA}">
      <dgm:prSet/>
      <dgm:spPr/>
      <dgm:t>
        <a:bodyPr/>
        <a:lstStyle/>
        <a:p>
          <a:endParaRPr lang="en-IN"/>
        </a:p>
      </dgm:t>
    </dgm:pt>
    <dgm:pt modelId="{FD8034D1-C454-4E17-974A-ED05426B0749}" type="sibTrans" cxnId="{FE948845-EB46-435E-A3A9-DF08402323CA}">
      <dgm:prSet/>
      <dgm:spPr/>
      <dgm:t>
        <a:bodyPr/>
        <a:lstStyle/>
        <a:p>
          <a:endParaRPr lang="en-IN"/>
        </a:p>
      </dgm:t>
    </dgm:pt>
    <dgm:pt modelId="{DF1B57FA-618D-4E57-BD7F-0E0F93E60744}">
      <dgm:prSet phldrT="[Text]"/>
      <dgm:spPr/>
      <dgm:t>
        <a:bodyPr/>
        <a:lstStyle/>
        <a:p>
          <a:r>
            <a:rPr lang="en-US" dirty="0"/>
            <a:t>Company does not have planned asset</a:t>
          </a:r>
          <a:endParaRPr lang="en-IN" dirty="0"/>
        </a:p>
      </dgm:t>
    </dgm:pt>
    <dgm:pt modelId="{F5CE38D8-0572-4E53-9212-8B75B3AFDF4A}" type="parTrans" cxnId="{58381484-379E-4FA0-B875-091DB8DCE67F}">
      <dgm:prSet/>
      <dgm:spPr/>
      <dgm:t>
        <a:bodyPr/>
        <a:lstStyle/>
        <a:p>
          <a:endParaRPr lang="en-IN"/>
        </a:p>
      </dgm:t>
    </dgm:pt>
    <dgm:pt modelId="{90D08F9B-3450-47EE-AD24-15C2BF2F6A73}" type="sibTrans" cxnId="{58381484-379E-4FA0-B875-091DB8DCE67F}">
      <dgm:prSet/>
      <dgm:spPr/>
      <dgm:t>
        <a:bodyPr/>
        <a:lstStyle/>
        <a:p>
          <a:endParaRPr lang="en-IN"/>
        </a:p>
      </dgm:t>
    </dgm:pt>
    <dgm:pt modelId="{96F8896F-9892-4B30-852C-57238C0385BF}" type="pres">
      <dgm:prSet presAssocID="{F2F3DA58-5C17-40A7-B8D0-0E5ACE2A345C}" presName="hierChild1" presStyleCnt="0">
        <dgm:presLayoutVars>
          <dgm:orgChart val="1"/>
          <dgm:chPref val="1"/>
          <dgm:dir/>
          <dgm:animOne val="branch"/>
          <dgm:animLvl val="lvl"/>
          <dgm:resizeHandles/>
        </dgm:presLayoutVars>
      </dgm:prSet>
      <dgm:spPr/>
      <dgm:t>
        <a:bodyPr/>
        <a:lstStyle/>
        <a:p>
          <a:endParaRPr lang="en-US"/>
        </a:p>
      </dgm:t>
    </dgm:pt>
    <dgm:pt modelId="{B4906D74-0121-4E07-BF95-E926249FF83F}" type="pres">
      <dgm:prSet presAssocID="{3D52AED8-8F22-4B17-A3A7-677BEFF1476E}" presName="hierRoot1" presStyleCnt="0">
        <dgm:presLayoutVars>
          <dgm:hierBranch val="init"/>
        </dgm:presLayoutVars>
      </dgm:prSet>
      <dgm:spPr/>
    </dgm:pt>
    <dgm:pt modelId="{3F6CFD85-B6C3-4432-B365-C688AE01C3A9}" type="pres">
      <dgm:prSet presAssocID="{3D52AED8-8F22-4B17-A3A7-677BEFF1476E}" presName="rootComposite1" presStyleCnt="0"/>
      <dgm:spPr/>
    </dgm:pt>
    <dgm:pt modelId="{B089B7C3-C417-4AFE-8CE0-35EC9348C64E}" type="pres">
      <dgm:prSet presAssocID="{3D52AED8-8F22-4B17-A3A7-677BEFF1476E}" presName="rootText1" presStyleLbl="node0" presStyleIdx="0" presStyleCnt="1" custScaleX="185628">
        <dgm:presLayoutVars>
          <dgm:chPref val="3"/>
        </dgm:presLayoutVars>
      </dgm:prSet>
      <dgm:spPr/>
      <dgm:t>
        <a:bodyPr/>
        <a:lstStyle/>
        <a:p>
          <a:endParaRPr lang="en-US"/>
        </a:p>
      </dgm:t>
    </dgm:pt>
    <dgm:pt modelId="{00F4C789-A2C0-487A-94F1-6B2849E13429}" type="pres">
      <dgm:prSet presAssocID="{3D52AED8-8F22-4B17-A3A7-677BEFF1476E}" presName="rootConnector1" presStyleLbl="node1" presStyleIdx="0" presStyleCnt="0"/>
      <dgm:spPr/>
      <dgm:t>
        <a:bodyPr/>
        <a:lstStyle/>
        <a:p>
          <a:endParaRPr lang="en-US"/>
        </a:p>
      </dgm:t>
    </dgm:pt>
    <dgm:pt modelId="{246DC999-B482-430F-9315-C8A8B90BBA26}" type="pres">
      <dgm:prSet presAssocID="{3D52AED8-8F22-4B17-A3A7-677BEFF1476E}" presName="hierChild2" presStyleCnt="0"/>
      <dgm:spPr/>
    </dgm:pt>
    <dgm:pt modelId="{FD5734C2-FE0F-46E5-9386-54B1D6A5BDD6}" type="pres">
      <dgm:prSet presAssocID="{85CB2A5C-E41D-455C-907B-5596FA5194A9}" presName="Name37" presStyleLbl="parChTrans1D2" presStyleIdx="0" presStyleCnt="2"/>
      <dgm:spPr/>
      <dgm:t>
        <a:bodyPr/>
        <a:lstStyle/>
        <a:p>
          <a:endParaRPr lang="en-US"/>
        </a:p>
      </dgm:t>
    </dgm:pt>
    <dgm:pt modelId="{C790170E-D95F-4EBC-97E2-DD640D9BB26C}" type="pres">
      <dgm:prSet presAssocID="{26469F9C-0D05-4954-A8CF-715C37D48122}" presName="hierRoot2" presStyleCnt="0">
        <dgm:presLayoutVars>
          <dgm:hierBranch val="init"/>
        </dgm:presLayoutVars>
      </dgm:prSet>
      <dgm:spPr/>
    </dgm:pt>
    <dgm:pt modelId="{30102533-6532-420B-90E5-BF2986A1882A}" type="pres">
      <dgm:prSet presAssocID="{26469F9C-0D05-4954-A8CF-715C37D48122}" presName="rootComposite" presStyleCnt="0"/>
      <dgm:spPr/>
    </dgm:pt>
    <dgm:pt modelId="{EEE09F31-F564-4B9C-8D11-A90C65A05C48}" type="pres">
      <dgm:prSet presAssocID="{26469F9C-0D05-4954-A8CF-715C37D48122}" presName="rootText" presStyleLbl="node2" presStyleIdx="0" presStyleCnt="2" custScaleX="91517" custScaleY="87644" custLinFactNeighborX="-40716" custLinFactNeighborY="-3">
        <dgm:presLayoutVars>
          <dgm:chPref val="3"/>
        </dgm:presLayoutVars>
      </dgm:prSet>
      <dgm:spPr/>
      <dgm:t>
        <a:bodyPr/>
        <a:lstStyle/>
        <a:p>
          <a:endParaRPr lang="en-US"/>
        </a:p>
      </dgm:t>
    </dgm:pt>
    <dgm:pt modelId="{B9BFED8E-EC34-48A3-8327-F66889C65BC5}" type="pres">
      <dgm:prSet presAssocID="{26469F9C-0D05-4954-A8CF-715C37D48122}" presName="rootConnector" presStyleLbl="node2" presStyleIdx="0" presStyleCnt="2"/>
      <dgm:spPr/>
      <dgm:t>
        <a:bodyPr/>
        <a:lstStyle/>
        <a:p>
          <a:endParaRPr lang="en-US"/>
        </a:p>
      </dgm:t>
    </dgm:pt>
    <dgm:pt modelId="{73351CF1-1D0C-4524-8DE0-A9A4A99D9F75}" type="pres">
      <dgm:prSet presAssocID="{26469F9C-0D05-4954-A8CF-715C37D48122}" presName="hierChild4" presStyleCnt="0"/>
      <dgm:spPr/>
    </dgm:pt>
    <dgm:pt modelId="{AEAC3FD1-30D2-42EE-B577-133C7E39633D}" type="pres">
      <dgm:prSet presAssocID="{45ABE381-88FD-4E2A-BFDF-10A65B1C5E8D}" presName="Name37" presStyleLbl="parChTrans1D3" presStyleIdx="0" presStyleCnt="2"/>
      <dgm:spPr/>
      <dgm:t>
        <a:bodyPr/>
        <a:lstStyle/>
        <a:p>
          <a:endParaRPr lang="en-US"/>
        </a:p>
      </dgm:t>
    </dgm:pt>
    <dgm:pt modelId="{3B3B0E6F-FF11-4197-B882-1C1D472CE9A5}" type="pres">
      <dgm:prSet presAssocID="{9C75A375-AB90-4A9E-AAA8-828E28164B34}" presName="hierRoot2" presStyleCnt="0">
        <dgm:presLayoutVars>
          <dgm:hierBranch val="init"/>
        </dgm:presLayoutVars>
      </dgm:prSet>
      <dgm:spPr/>
    </dgm:pt>
    <dgm:pt modelId="{DD0D6643-D634-4EF1-9B37-3DC53D37E9B6}" type="pres">
      <dgm:prSet presAssocID="{9C75A375-AB90-4A9E-AAA8-828E28164B34}" presName="rootComposite" presStyleCnt="0"/>
      <dgm:spPr/>
    </dgm:pt>
    <dgm:pt modelId="{CED12EC9-B2B9-43D3-BFCB-0870900D9F8E}" type="pres">
      <dgm:prSet presAssocID="{9C75A375-AB90-4A9E-AAA8-828E28164B34}" presName="rootText" presStyleLbl="node3" presStyleIdx="0" presStyleCnt="2" custScaleY="101613" custLinFactNeighborX="-43033" custLinFactNeighborY="9681">
        <dgm:presLayoutVars>
          <dgm:chPref val="3"/>
        </dgm:presLayoutVars>
      </dgm:prSet>
      <dgm:spPr/>
      <dgm:t>
        <a:bodyPr/>
        <a:lstStyle/>
        <a:p>
          <a:endParaRPr lang="en-US"/>
        </a:p>
      </dgm:t>
    </dgm:pt>
    <dgm:pt modelId="{18A32B16-9AEB-43CD-AE27-3B6D0A63362D}" type="pres">
      <dgm:prSet presAssocID="{9C75A375-AB90-4A9E-AAA8-828E28164B34}" presName="rootConnector" presStyleLbl="node3" presStyleIdx="0" presStyleCnt="2"/>
      <dgm:spPr/>
      <dgm:t>
        <a:bodyPr/>
        <a:lstStyle/>
        <a:p>
          <a:endParaRPr lang="en-US"/>
        </a:p>
      </dgm:t>
    </dgm:pt>
    <dgm:pt modelId="{BBEE751A-76D2-4581-A1D7-60F0334EEEAB}" type="pres">
      <dgm:prSet presAssocID="{9C75A375-AB90-4A9E-AAA8-828E28164B34}" presName="hierChild4" presStyleCnt="0"/>
      <dgm:spPr/>
    </dgm:pt>
    <dgm:pt modelId="{825F0CC7-FB09-4279-90D8-B74045D82BF1}" type="pres">
      <dgm:prSet presAssocID="{9C75A375-AB90-4A9E-AAA8-828E28164B34}" presName="hierChild5" presStyleCnt="0"/>
      <dgm:spPr/>
    </dgm:pt>
    <dgm:pt modelId="{D404E40E-7BBC-462B-877F-44CFCE81D8D9}" type="pres">
      <dgm:prSet presAssocID="{26469F9C-0D05-4954-A8CF-715C37D48122}" presName="hierChild5" presStyleCnt="0"/>
      <dgm:spPr/>
    </dgm:pt>
    <dgm:pt modelId="{D0F56EFB-81B4-4E90-821F-3986C4BCFBE3}" type="pres">
      <dgm:prSet presAssocID="{10C75B39-BFCF-4FA5-8540-DF4CAA93FAAF}" presName="Name37" presStyleLbl="parChTrans1D2" presStyleIdx="1" presStyleCnt="2"/>
      <dgm:spPr/>
      <dgm:t>
        <a:bodyPr/>
        <a:lstStyle/>
        <a:p>
          <a:endParaRPr lang="en-US"/>
        </a:p>
      </dgm:t>
    </dgm:pt>
    <dgm:pt modelId="{3534DB4F-1D59-4A23-B238-9D2488CEDC3B}" type="pres">
      <dgm:prSet presAssocID="{2F1F657D-8A57-4DE7-8C64-52B27A310DE5}" presName="hierRoot2" presStyleCnt="0">
        <dgm:presLayoutVars>
          <dgm:hierBranch val="init"/>
        </dgm:presLayoutVars>
      </dgm:prSet>
      <dgm:spPr/>
    </dgm:pt>
    <dgm:pt modelId="{5691A8CF-D8B4-4DBC-A5B8-872AD0CA29C3}" type="pres">
      <dgm:prSet presAssocID="{2F1F657D-8A57-4DE7-8C64-52B27A310DE5}" presName="rootComposite" presStyleCnt="0"/>
      <dgm:spPr/>
    </dgm:pt>
    <dgm:pt modelId="{6013DE74-B163-4FD2-AAD2-00D23FCFB6B6}" type="pres">
      <dgm:prSet presAssocID="{2F1F657D-8A57-4DE7-8C64-52B27A310DE5}" presName="rootText" presStyleLbl="node2" presStyleIdx="1" presStyleCnt="2" custLinFactNeighborX="33013" custLinFactNeighborY="-3">
        <dgm:presLayoutVars>
          <dgm:chPref val="3"/>
        </dgm:presLayoutVars>
      </dgm:prSet>
      <dgm:spPr/>
      <dgm:t>
        <a:bodyPr/>
        <a:lstStyle/>
        <a:p>
          <a:endParaRPr lang="en-US"/>
        </a:p>
      </dgm:t>
    </dgm:pt>
    <dgm:pt modelId="{F9CCEA96-CA91-4C26-A68D-9F6B423553FA}" type="pres">
      <dgm:prSet presAssocID="{2F1F657D-8A57-4DE7-8C64-52B27A310DE5}" presName="rootConnector" presStyleLbl="node2" presStyleIdx="1" presStyleCnt="2"/>
      <dgm:spPr/>
      <dgm:t>
        <a:bodyPr/>
        <a:lstStyle/>
        <a:p>
          <a:endParaRPr lang="en-US"/>
        </a:p>
      </dgm:t>
    </dgm:pt>
    <dgm:pt modelId="{F0B17568-47B2-4CE9-9BF7-DD9E9D7CFB23}" type="pres">
      <dgm:prSet presAssocID="{2F1F657D-8A57-4DE7-8C64-52B27A310DE5}" presName="hierChild4" presStyleCnt="0"/>
      <dgm:spPr/>
    </dgm:pt>
    <dgm:pt modelId="{E7737D33-A749-4C14-92D1-33F6EBDCFEEF}" type="pres">
      <dgm:prSet presAssocID="{F5CE38D8-0572-4E53-9212-8B75B3AFDF4A}" presName="Name37" presStyleLbl="parChTrans1D3" presStyleIdx="1" presStyleCnt="2"/>
      <dgm:spPr/>
      <dgm:t>
        <a:bodyPr/>
        <a:lstStyle/>
        <a:p>
          <a:endParaRPr lang="en-US"/>
        </a:p>
      </dgm:t>
    </dgm:pt>
    <dgm:pt modelId="{367998A3-12AB-4AAC-823A-AB5D54C05667}" type="pres">
      <dgm:prSet presAssocID="{DF1B57FA-618D-4E57-BD7F-0E0F93E60744}" presName="hierRoot2" presStyleCnt="0">
        <dgm:presLayoutVars>
          <dgm:hierBranch val="init"/>
        </dgm:presLayoutVars>
      </dgm:prSet>
      <dgm:spPr/>
    </dgm:pt>
    <dgm:pt modelId="{126CA203-D70D-47B6-996F-D2CA759ADE9C}" type="pres">
      <dgm:prSet presAssocID="{DF1B57FA-618D-4E57-BD7F-0E0F93E60744}" presName="rootComposite" presStyleCnt="0"/>
      <dgm:spPr/>
    </dgm:pt>
    <dgm:pt modelId="{34B74F22-906C-44FF-8CF8-15AA7B8EE36E}" type="pres">
      <dgm:prSet presAssocID="{DF1B57FA-618D-4E57-BD7F-0E0F93E60744}" presName="rootText" presStyleLbl="node3" presStyleIdx="1" presStyleCnt="2" custLinFactNeighborX="32602" custLinFactNeighborY="-793">
        <dgm:presLayoutVars>
          <dgm:chPref val="3"/>
        </dgm:presLayoutVars>
      </dgm:prSet>
      <dgm:spPr/>
      <dgm:t>
        <a:bodyPr/>
        <a:lstStyle/>
        <a:p>
          <a:endParaRPr lang="en-US"/>
        </a:p>
      </dgm:t>
    </dgm:pt>
    <dgm:pt modelId="{29FC4D8A-38B1-4B44-A036-F76B6A5802C7}" type="pres">
      <dgm:prSet presAssocID="{DF1B57FA-618D-4E57-BD7F-0E0F93E60744}" presName="rootConnector" presStyleLbl="node3" presStyleIdx="1" presStyleCnt="2"/>
      <dgm:spPr/>
      <dgm:t>
        <a:bodyPr/>
        <a:lstStyle/>
        <a:p>
          <a:endParaRPr lang="en-US"/>
        </a:p>
      </dgm:t>
    </dgm:pt>
    <dgm:pt modelId="{FF2E2FB3-1C64-4582-B683-1393A6F439FA}" type="pres">
      <dgm:prSet presAssocID="{DF1B57FA-618D-4E57-BD7F-0E0F93E60744}" presName="hierChild4" presStyleCnt="0"/>
      <dgm:spPr/>
    </dgm:pt>
    <dgm:pt modelId="{8D226E88-EF35-46FE-B3CB-3903C6135FF2}" type="pres">
      <dgm:prSet presAssocID="{DF1B57FA-618D-4E57-BD7F-0E0F93E60744}" presName="hierChild5" presStyleCnt="0"/>
      <dgm:spPr/>
    </dgm:pt>
    <dgm:pt modelId="{2E6A2E68-CE6C-4A1B-BB77-14AE77185773}" type="pres">
      <dgm:prSet presAssocID="{2F1F657D-8A57-4DE7-8C64-52B27A310DE5}" presName="hierChild5" presStyleCnt="0"/>
      <dgm:spPr/>
    </dgm:pt>
    <dgm:pt modelId="{E17CE193-AF75-4C4A-B8C5-2D9E786898A7}" type="pres">
      <dgm:prSet presAssocID="{3D52AED8-8F22-4B17-A3A7-677BEFF1476E}" presName="hierChild3" presStyleCnt="0"/>
      <dgm:spPr/>
    </dgm:pt>
  </dgm:ptLst>
  <dgm:cxnLst>
    <dgm:cxn modelId="{9147632C-2236-4839-BE11-248618D3E651}" type="presOf" srcId="{26469F9C-0D05-4954-A8CF-715C37D48122}" destId="{EEE09F31-F564-4B9C-8D11-A90C65A05C48}" srcOrd="0" destOrd="0" presId="urn:microsoft.com/office/officeart/2005/8/layout/orgChart1"/>
    <dgm:cxn modelId="{AAE18F93-DC00-4797-8F9D-D3EB6702D812}" srcId="{F2F3DA58-5C17-40A7-B8D0-0E5ACE2A345C}" destId="{3D52AED8-8F22-4B17-A3A7-677BEFF1476E}" srcOrd="0" destOrd="0" parTransId="{2E0F86A1-A913-47E1-8C79-8A52356D169E}" sibTransId="{158246AE-8B3B-42AD-8E6A-DAEE8542A118}"/>
    <dgm:cxn modelId="{8AF2E402-A427-494C-B118-42B4E93EA36C}" type="presOf" srcId="{DF1B57FA-618D-4E57-BD7F-0E0F93E60744}" destId="{29FC4D8A-38B1-4B44-A036-F76B6A5802C7}" srcOrd="1" destOrd="0" presId="urn:microsoft.com/office/officeart/2005/8/layout/orgChart1"/>
    <dgm:cxn modelId="{FE948845-EB46-435E-A3A9-DF08402323CA}" srcId="{3D52AED8-8F22-4B17-A3A7-677BEFF1476E}" destId="{2F1F657D-8A57-4DE7-8C64-52B27A310DE5}" srcOrd="1" destOrd="0" parTransId="{10C75B39-BFCF-4FA5-8540-DF4CAA93FAAF}" sibTransId="{FD8034D1-C454-4E17-974A-ED05426B0749}"/>
    <dgm:cxn modelId="{C7294D9B-F08D-491D-93BA-B07D22029F14}" type="presOf" srcId="{2F1F657D-8A57-4DE7-8C64-52B27A310DE5}" destId="{6013DE74-B163-4FD2-AAD2-00D23FCFB6B6}" srcOrd="0" destOrd="0" presId="urn:microsoft.com/office/officeart/2005/8/layout/orgChart1"/>
    <dgm:cxn modelId="{DAB01423-DAB3-4303-A466-D27E0032489C}" srcId="{26469F9C-0D05-4954-A8CF-715C37D48122}" destId="{9C75A375-AB90-4A9E-AAA8-828E28164B34}" srcOrd="0" destOrd="0" parTransId="{45ABE381-88FD-4E2A-BFDF-10A65B1C5E8D}" sibTransId="{91294C73-6AFD-4656-99EB-16B13E120E1B}"/>
    <dgm:cxn modelId="{4D4F1172-A0C4-40F1-8E16-D65C64A6A6D2}" type="presOf" srcId="{2F1F657D-8A57-4DE7-8C64-52B27A310DE5}" destId="{F9CCEA96-CA91-4C26-A68D-9F6B423553FA}" srcOrd="1" destOrd="0" presId="urn:microsoft.com/office/officeart/2005/8/layout/orgChart1"/>
    <dgm:cxn modelId="{CB8F9A90-84B6-4CE5-9462-CB63506C3108}" type="presOf" srcId="{45ABE381-88FD-4E2A-BFDF-10A65B1C5E8D}" destId="{AEAC3FD1-30D2-42EE-B577-133C7E39633D}" srcOrd="0" destOrd="0" presId="urn:microsoft.com/office/officeart/2005/8/layout/orgChart1"/>
    <dgm:cxn modelId="{58381484-379E-4FA0-B875-091DB8DCE67F}" srcId="{2F1F657D-8A57-4DE7-8C64-52B27A310DE5}" destId="{DF1B57FA-618D-4E57-BD7F-0E0F93E60744}" srcOrd="0" destOrd="0" parTransId="{F5CE38D8-0572-4E53-9212-8B75B3AFDF4A}" sibTransId="{90D08F9B-3450-47EE-AD24-15C2BF2F6A73}"/>
    <dgm:cxn modelId="{B2599BEE-5114-476F-A07A-CAD554D3A276}" type="presOf" srcId="{F5CE38D8-0572-4E53-9212-8B75B3AFDF4A}" destId="{E7737D33-A749-4C14-92D1-33F6EBDCFEEF}" srcOrd="0" destOrd="0" presId="urn:microsoft.com/office/officeart/2005/8/layout/orgChart1"/>
    <dgm:cxn modelId="{6E20E269-5B9A-4099-9DB2-81A9271485E5}" type="presOf" srcId="{9C75A375-AB90-4A9E-AAA8-828E28164B34}" destId="{18A32B16-9AEB-43CD-AE27-3B6D0A63362D}" srcOrd="1" destOrd="0" presId="urn:microsoft.com/office/officeart/2005/8/layout/orgChart1"/>
    <dgm:cxn modelId="{027001BB-92EE-4719-AC0D-0DB90CF6354C}" type="presOf" srcId="{DF1B57FA-618D-4E57-BD7F-0E0F93E60744}" destId="{34B74F22-906C-44FF-8CF8-15AA7B8EE36E}" srcOrd="0" destOrd="0" presId="urn:microsoft.com/office/officeart/2005/8/layout/orgChart1"/>
    <dgm:cxn modelId="{BE083357-9326-411B-B496-2662720AEC60}" type="presOf" srcId="{26469F9C-0D05-4954-A8CF-715C37D48122}" destId="{B9BFED8E-EC34-48A3-8327-F66889C65BC5}" srcOrd="1" destOrd="0" presId="urn:microsoft.com/office/officeart/2005/8/layout/orgChart1"/>
    <dgm:cxn modelId="{B6F9523C-EFF5-4292-9CF8-7F24730756C5}" type="presOf" srcId="{3D52AED8-8F22-4B17-A3A7-677BEFF1476E}" destId="{B089B7C3-C417-4AFE-8CE0-35EC9348C64E}" srcOrd="0" destOrd="0" presId="urn:microsoft.com/office/officeart/2005/8/layout/orgChart1"/>
    <dgm:cxn modelId="{6FCD62D8-B2C0-493E-8DAB-7546958C0BC3}" type="presOf" srcId="{9C75A375-AB90-4A9E-AAA8-828E28164B34}" destId="{CED12EC9-B2B9-43D3-BFCB-0870900D9F8E}" srcOrd="0" destOrd="0" presId="urn:microsoft.com/office/officeart/2005/8/layout/orgChart1"/>
    <dgm:cxn modelId="{58B6A865-5686-4CA0-8AE7-38360E3AC522}" type="presOf" srcId="{F2F3DA58-5C17-40A7-B8D0-0E5ACE2A345C}" destId="{96F8896F-9892-4B30-852C-57238C0385BF}" srcOrd="0" destOrd="0" presId="urn:microsoft.com/office/officeart/2005/8/layout/orgChart1"/>
    <dgm:cxn modelId="{442B8849-4FAD-431B-BA5B-BC352832AEC6}" type="presOf" srcId="{10C75B39-BFCF-4FA5-8540-DF4CAA93FAAF}" destId="{D0F56EFB-81B4-4E90-821F-3986C4BCFBE3}" srcOrd="0" destOrd="0" presId="urn:microsoft.com/office/officeart/2005/8/layout/orgChart1"/>
    <dgm:cxn modelId="{5C7A96B9-4FA4-4EA9-91E2-A453323917B5}" srcId="{3D52AED8-8F22-4B17-A3A7-677BEFF1476E}" destId="{26469F9C-0D05-4954-A8CF-715C37D48122}" srcOrd="0" destOrd="0" parTransId="{85CB2A5C-E41D-455C-907B-5596FA5194A9}" sibTransId="{A1918C3F-9CA7-4E60-B046-2F288C7A7A34}"/>
    <dgm:cxn modelId="{48D636E9-E1E0-4AD4-828A-16761851D251}" type="presOf" srcId="{3D52AED8-8F22-4B17-A3A7-677BEFF1476E}" destId="{00F4C789-A2C0-487A-94F1-6B2849E13429}" srcOrd="1" destOrd="0" presId="urn:microsoft.com/office/officeart/2005/8/layout/orgChart1"/>
    <dgm:cxn modelId="{D7F814BD-693D-4CF1-93D2-857E3F8F1EFA}" type="presOf" srcId="{85CB2A5C-E41D-455C-907B-5596FA5194A9}" destId="{FD5734C2-FE0F-46E5-9386-54B1D6A5BDD6}" srcOrd="0" destOrd="0" presId="urn:microsoft.com/office/officeart/2005/8/layout/orgChart1"/>
    <dgm:cxn modelId="{89F363E1-1294-4EFC-BB89-5F59B7FA88C3}" type="presParOf" srcId="{96F8896F-9892-4B30-852C-57238C0385BF}" destId="{B4906D74-0121-4E07-BF95-E926249FF83F}" srcOrd="0" destOrd="0" presId="urn:microsoft.com/office/officeart/2005/8/layout/orgChart1"/>
    <dgm:cxn modelId="{55F3E839-B3F6-48C8-AA0B-5838DF937A88}" type="presParOf" srcId="{B4906D74-0121-4E07-BF95-E926249FF83F}" destId="{3F6CFD85-B6C3-4432-B365-C688AE01C3A9}" srcOrd="0" destOrd="0" presId="urn:microsoft.com/office/officeart/2005/8/layout/orgChart1"/>
    <dgm:cxn modelId="{A85A734C-B5FB-4F8D-9541-F9B1F717E13F}" type="presParOf" srcId="{3F6CFD85-B6C3-4432-B365-C688AE01C3A9}" destId="{B089B7C3-C417-4AFE-8CE0-35EC9348C64E}" srcOrd="0" destOrd="0" presId="urn:microsoft.com/office/officeart/2005/8/layout/orgChart1"/>
    <dgm:cxn modelId="{CA87363A-6A2F-45AA-B678-CB8E044AC9E5}" type="presParOf" srcId="{3F6CFD85-B6C3-4432-B365-C688AE01C3A9}" destId="{00F4C789-A2C0-487A-94F1-6B2849E13429}" srcOrd="1" destOrd="0" presId="urn:microsoft.com/office/officeart/2005/8/layout/orgChart1"/>
    <dgm:cxn modelId="{BA093F4E-FCEE-455A-BE27-1C456862F431}" type="presParOf" srcId="{B4906D74-0121-4E07-BF95-E926249FF83F}" destId="{246DC999-B482-430F-9315-C8A8B90BBA26}" srcOrd="1" destOrd="0" presId="urn:microsoft.com/office/officeart/2005/8/layout/orgChart1"/>
    <dgm:cxn modelId="{2E3934E3-41F6-4D01-A459-2EC46178B98C}" type="presParOf" srcId="{246DC999-B482-430F-9315-C8A8B90BBA26}" destId="{FD5734C2-FE0F-46E5-9386-54B1D6A5BDD6}" srcOrd="0" destOrd="0" presId="urn:microsoft.com/office/officeart/2005/8/layout/orgChart1"/>
    <dgm:cxn modelId="{C5C3DFA0-DB6D-4058-9B02-8A8D4571B6D9}" type="presParOf" srcId="{246DC999-B482-430F-9315-C8A8B90BBA26}" destId="{C790170E-D95F-4EBC-97E2-DD640D9BB26C}" srcOrd="1" destOrd="0" presId="urn:microsoft.com/office/officeart/2005/8/layout/orgChart1"/>
    <dgm:cxn modelId="{4C9A32D4-A9F6-4FCE-898E-EC5B1F045C38}" type="presParOf" srcId="{C790170E-D95F-4EBC-97E2-DD640D9BB26C}" destId="{30102533-6532-420B-90E5-BF2986A1882A}" srcOrd="0" destOrd="0" presId="urn:microsoft.com/office/officeart/2005/8/layout/orgChart1"/>
    <dgm:cxn modelId="{2CCE3178-9EF1-495D-9A27-73D84B5349DB}" type="presParOf" srcId="{30102533-6532-420B-90E5-BF2986A1882A}" destId="{EEE09F31-F564-4B9C-8D11-A90C65A05C48}" srcOrd="0" destOrd="0" presId="urn:microsoft.com/office/officeart/2005/8/layout/orgChart1"/>
    <dgm:cxn modelId="{B031DB94-19C6-4490-B1B6-F4643315CBE6}" type="presParOf" srcId="{30102533-6532-420B-90E5-BF2986A1882A}" destId="{B9BFED8E-EC34-48A3-8327-F66889C65BC5}" srcOrd="1" destOrd="0" presId="urn:microsoft.com/office/officeart/2005/8/layout/orgChart1"/>
    <dgm:cxn modelId="{BFAE87A9-8D61-46D2-964F-A7D3CB036366}" type="presParOf" srcId="{C790170E-D95F-4EBC-97E2-DD640D9BB26C}" destId="{73351CF1-1D0C-4524-8DE0-A9A4A99D9F75}" srcOrd="1" destOrd="0" presId="urn:microsoft.com/office/officeart/2005/8/layout/orgChart1"/>
    <dgm:cxn modelId="{56C0A1F3-8F06-47F0-A026-78903B7D9C3E}" type="presParOf" srcId="{73351CF1-1D0C-4524-8DE0-A9A4A99D9F75}" destId="{AEAC3FD1-30D2-42EE-B577-133C7E39633D}" srcOrd="0" destOrd="0" presId="urn:microsoft.com/office/officeart/2005/8/layout/orgChart1"/>
    <dgm:cxn modelId="{D7568841-3B9A-4CFE-A8D4-A47279A84920}" type="presParOf" srcId="{73351CF1-1D0C-4524-8DE0-A9A4A99D9F75}" destId="{3B3B0E6F-FF11-4197-B882-1C1D472CE9A5}" srcOrd="1" destOrd="0" presId="urn:microsoft.com/office/officeart/2005/8/layout/orgChart1"/>
    <dgm:cxn modelId="{8235E549-D4A5-492D-BD80-8A542C110586}" type="presParOf" srcId="{3B3B0E6F-FF11-4197-B882-1C1D472CE9A5}" destId="{DD0D6643-D634-4EF1-9B37-3DC53D37E9B6}" srcOrd="0" destOrd="0" presId="urn:microsoft.com/office/officeart/2005/8/layout/orgChart1"/>
    <dgm:cxn modelId="{3004E8D8-1041-42DD-A9EF-FA77990FC3C4}" type="presParOf" srcId="{DD0D6643-D634-4EF1-9B37-3DC53D37E9B6}" destId="{CED12EC9-B2B9-43D3-BFCB-0870900D9F8E}" srcOrd="0" destOrd="0" presId="urn:microsoft.com/office/officeart/2005/8/layout/orgChart1"/>
    <dgm:cxn modelId="{1B892A75-6DE6-48AE-836B-3CF7BF6F902E}" type="presParOf" srcId="{DD0D6643-D634-4EF1-9B37-3DC53D37E9B6}" destId="{18A32B16-9AEB-43CD-AE27-3B6D0A63362D}" srcOrd="1" destOrd="0" presId="urn:microsoft.com/office/officeart/2005/8/layout/orgChart1"/>
    <dgm:cxn modelId="{CD560B38-A06C-4718-BD8E-8EBD8749E71B}" type="presParOf" srcId="{3B3B0E6F-FF11-4197-B882-1C1D472CE9A5}" destId="{BBEE751A-76D2-4581-A1D7-60F0334EEEAB}" srcOrd="1" destOrd="0" presId="urn:microsoft.com/office/officeart/2005/8/layout/orgChart1"/>
    <dgm:cxn modelId="{D09BE00F-31A2-476F-9CB6-32EB9713AC62}" type="presParOf" srcId="{3B3B0E6F-FF11-4197-B882-1C1D472CE9A5}" destId="{825F0CC7-FB09-4279-90D8-B74045D82BF1}" srcOrd="2" destOrd="0" presId="urn:microsoft.com/office/officeart/2005/8/layout/orgChart1"/>
    <dgm:cxn modelId="{B9B03153-EB9F-4ABD-9336-A20041543EE3}" type="presParOf" srcId="{C790170E-D95F-4EBC-97E2-DD640D9BB26C}" destId="{D404E40E-7BBC-462B-877F-44CFCE81D8D9}" srcOrd="2" destOrd="0" presId="urn:microsoft.com/office/officeart/2005/8/layout/orgChart1"/>
    <dgm:cxn modelId="{8B15709C-F386-40D6-80C2-0B888D8C9B7C}" type="presParOf" srcId="{246DC999-B482-430F-9315-C8A8B90BBA26}" destId="{D0F56EFB-81B4-4E90-821F-3986C4BCFBE3}" srcOrd="2" destOrd="0" presId="urn:microsoft.com/office/officeart/2005/8/layout/orgChart1"/>
    <dgm:cxn modelId="{108DF89C-8B07-4167-92A0-D3A02446F472}" type="presParOf" srcId="{246DC999-B482-430F-9315-C8A8B90BBA26}" destId="{3534DB4F-1D59-4A23-B238-9D2488CEDC3B}" srcOrd="3" destOrd="0" presId="urn:microsoft.com/office/officeart/2005/8/layout/orgChart1"/>
    <dgm:cxn modelId="{32214E12-CECB-48C9-9AB7-BA8D78C2B124}" type="presParOf" srcId="{3534DB4F-1D59-4A23-B238-9D2488CEDC3B}" destId="{5691A8CF-D8B4-4DBC-A5B8-872AD0CA29C3}" srcOrd="0" destOrd="0" presId="urn:microsoft.com/office/officeart/2005/8/layout/orgChart1"/>
    <dgm:cxn modelId="{18FC162B-30A5-449F-AE0E-9EAA549BB4AA}" type="presParOf" srcId="{5691A8CF-D8B4-4DBC-A5B8-872AD0CA29C3}" destId="{6013DE74-B163-4FD2-AAD2-00D23FCFB6B6}" srcOrd="0" destOrd="0" presId="urn:microsoft.com/office/officeart/2005/8/layout/orgChart1"/>
    <dgm:cxn modelId="{2BE4E019-CD2D-465D-9167-05C5B0B07723}" type="presParOf" srcId="{5691A8CF-D8B4-4DBC-A5B8-872AD0CA29C3}" destId="{F9CCEA96-CA91-4C26-A68D-9F6B423553FA}" srcOrd="1" destOrd="0" presId="urn:microsoft.com/office/officeart/2005/8/layout/orgChart1"/>
    <dgm:cxn modelId="{EB509048-F961-4683-8A5E-222EBB3AEE32}" type="presParOf" srcId="{3534DB4F-1D59-4A23-B238-9D2488CEDC3B}" destId="{F0B17568-47B2-4CE9-9BF7-DD9E9D7CFB23}" srcOrd="1" destOrd="0" presId="urn:microsoft.com/office/officeart/2005/8/layout/orgChart1"/>
    <dgm:cxn modelId="{9715867F-44E5-45A1-B441-00AD25352955}" type="presParOf" srcId="{F0B17568-47B2-4CE9-9BF7-DD9E9D7CFB23}" destId="{E7737D33-A749-4C14-92D1-33F6EBDCFEEF}" srcOrd="0" destOrd="0" presId="urn:microsoft.com/office/officeart/2005/8/layout/orgChart1"/>
    <dgm:cxn modelId="{78DB816C-27B2-4EE3-AA7E-558EB3E6F7BF}" type="presParOf" srcId="{F0B17568-47B2-4CE9-9BF7-DD9E9D7CFB23}" destId="{367998A3-12AB-4AAC-823A-AB5D54C05667}" srcOrd="1" destOrd="0" presId="urn:microsoft.com/office/officeart/2005/8/layout/orgChart1"/>
    <dgm:cxn modelId="{7D8EA740-15C4-4141-89A4-12593E29E4FB}" type="presParOf" srcId="{367998A3-12AB-4AAC-823A-AB5D54C05667}" destId="{126CA203-D70D-47B6-996F-D2CA759ADE9C}" srcOrd="0" destOrd="0" presId="urn:microsoft.com/office/officeart/2005/8/layout/orgChart1"/>
    <dgm:cxn modelId="{97E00C10-098E-4847-9CB7-D43B13E7CEFA}" type="presParOf" srcId="{126CA203-D70D-47B6-996F-D2CA759ADE9C}" destId="{34B74F22-906C-44FF-8CF8-15AA7B8EE36E}" srcOrd="0" destOrd="0" presId="urn:microsoft.com/office/officeart/2005/8/layout/orgChart1"/>
    <dgm:cxn modelId="{E9E0FBA7-83FB-47BE-8DA1-3DC98C90E954}" type="presParOf" srcId="{126CA203-D70D-47B6-996F-D2CA759ADE9C}" destId="{29FC4D8A-38B1-4B44-A036-F76B6A5802C7}" srcOrd="1" destOrd="0" presId="urn:microsoft.com/office/officeart/2005/8/layout/orgChart1"/>
    <dgm:cxn modelId="{D1FE8357-97CB-4CDD-813D-718BEF88B080}" type="presParOf" srcId="{367998A3-12AB-4AAC-823A-AB5D54C05667}" destId="{FF2E2FB3-1C64-4582-B683-1393A6F439FA}" srcOrd="1" destOrd="0" presId="urn:microsoft.com/office/officeart/2005/8/layout/orgChart1"/>
    <dgm:cxn modelId="{130C58B5-1BE4-446A-94D6-8D0F53357853}" type="presParOf" srcId="{367998A3-12AB-4AAC-823A-AB5D54C05667}" destId="{8D226E88-EF35-46FE-B3CB-3903C6135FF2}" srcOrd="2" destOrd="0" presId="urn:microsoft.com/office/officeart/2005/8/layout/orgChart1"/>
    <dgm:cxn modelId="{087C03E9-5AE3-412A-A2A4-F87A76EEF9E6}" type="presParOf" srcId="{3534DB4F-1D59-4A23-B238-9D2488CEDC3B}" destId="{2E6A2E68-CE6C-4A1B-BB77-14AE77185773}" srcOrd="2" destOrd="0" presId="urn:microsoft.com/office/officeart/2005/8/layout/orgChart1"/>
    <dgm:cxn modelId="{098411DB-98B5-4A59-B990-F1083FD0CA61}" type="presParOf" srcId="{B4906D74-0121-4E07-BF95-E926249FF83F}" destId="{E17CE193-AF75-4C4A-B8C5-2D9E786898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F281F-815C-40BF-AE52-ED6488D510FF}"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IN"/>
        </a:p>
      </dgm:t>
    </dgm:pt>
    <dgm:pt modelId="{E4B75EF8-F805-4E76-9D87-C289E34FBD77}">
      <dgm:prSet phldrT="[Text]"/>
      <dgm:spPr/>
      <dgm:t>
        <a:bodyPr/>
        <a:lstStyle/>
        <a:p>
          <a:r>
            <a:rPr lang="en-IN" dirty="0"/>
            <a:t>Tax Expense</a:t>
          </a:r>
        </a:p>
      </dgm:t>
    </dgm:pt>
    <dgm:pt modelId="{A9506BC4-504D-4151-8980-15A9ED6D5D67}" type="parTrans" cxnId="{3BE2DC5D-1FD9-425B-9843-674D94480453}">
      <dgm:prSet/>
      <dgm:spPr/>
      <dgm:t>
        <a:bodyPr/>
        <a:lstStyle/>
        <a:p>
          <a:endParaRPr lang="en-IN"/>
        </a:p>
      </dgm:t>
    </dgm:pt>
    <dgm:pt modelId="{DD26C8B5-F3DB-4039-9507-45E1663D303D}" type="sibTrans" cxnId="{3BE2DC5D-1FD9-425B-9843-674D94480453}">
      <dgm:prSet/>
      <dgm:spPr/>
      <dgm:t>
        <a:bodyPr/>
        <a:lstStyle/>
        <a:p>
          <a:endParaRPr lang="en-IN"/>
        </a:p>
      </dgm:t>
    </dgm:pt>
    <dgm:pt modelId="{AD2BE5F1-0BBB-4C1F-9DC9-93EF1A93A764}">
      <dgm:prSet phldrT="[Text]"/>
      <dgm:spPr/>
      <dgm:t>
        <a:bodyPr/>
        <a:lstStyle/>
        <a:p>
          <a:r>
            <a:rPr lang="en-IN" dirty="0"/>
            <a:t>Current Tax</a:t>
          </a:r>
        </a:p>
      </dgm:t>
    </dgm:pt>
    <dgm:pt modelId="{60353A42-21F9-4A98-AE8E-A655C2909736}" type="parTrans" cxnId="{E654315D-7A4C-49DC-914E-710E3B2976A3}">
      <dgm:prSet/>
      <dgm:spPr/>
      <dgm:t>
        <a:bodyPr/>
        <a:lstStyle/>
        <a:p>
          <a:endParaRPr lang="en-IN"/>
        </a:p>
      </dgm:t>
    </dgm:pt>
    <dgm:pt modelId="{20D88851-BD8A-4A46-8F9A-CDC55A58780A}" type="sibTrans" cxnId="{E654315D-7A4C-49DC-914E-710E3B2976A3}">
      <dgm:prSet/>
      <dgm:spPr/>
      <dgm:t>
        <a:bodyPr/>
        <a:lstStyle/>
        <a:p>
          <a:endParaRPr lang="en-IN"/>
        </a:p>
      </dgm:t>
    </dgm:pt>
    <dgm:pt modelId="{5FC88E35-548C-46B1-905B-5D15CBB35599}">
      <dgm:prSet phldrT="[Text]"/>
      <dgm:spPr/>
      <dgm:t>
        <a:bodyPr/>
        <a:lstStyle/>
        <a:p>
          <a:r>
            <a:rPr lang="en-IN" dirty="0"/>
            <a:t>Deferred Tax</a:t>
          </a:r>
        </a:p>
      </dgm:t>
    </dgm:pt>
    <dgm:pt modelId="{ED054E44-F46E-40F3-A670-AFCA84843B6B}" type="parTrans" cxnId="{1C2AF9F6-DD52-452B-A2D8-0F58A30B919D}">
      <dgm:prSet/>
      <dgm:spPr/>
      <dgm:t>
        <a:bodyPr/>
        <a:lstStyle/>
        <a:p>
          <a:endParaRPr lang="en-IN"/>
        </a:p>
      </dgm:t>
    </dgm:pt>
    <dgm:pt modelId="{0F0FD199-0A92-496A-8F4E-E3E0B28F2EF1}" type="sibTrans" cxnId="{1C2AF9F6-DD52-452B-A2D8-0F58A30B919D}">
      <dgm:prSet/>
      <dgm:spPr/>
      <dgm:t>
        <a:bodyPr/>
        <a:lstStyle/>
        <a:p>
          <a:endParaRPr lang="en-IN"/>
        </a:p>
      </dgm:t>
    </dgm:pt>
    <dgm:pt modelId="{50B67288-0658-49DB-82D4-2FA5668EBC32}" type="pres">
      <dgm:prSet presAssocID="{788F281F-815C-40BF-AE52-ED6488D510FF}" presName="diagram" presStyleCnt="0">
        <dgm:presLayoutVars>
          <dgm:chPref val="1"/>
          <dgm:dir/>
          <dgm:animOne val="branch"/>
          <dgm:animLvl val="lvl"/>
          <dgm:resizeHandles val="exact"/>
        </dgm:presLayoutVars>
      </dgm:prSet>
      <dgm:spPr/>
      <dgm:t>
        <a:bodyPr/>
        <a:lstStyle/>
        <a:p>
          <a:endParaRPr lang="en-US"/>
        </a:p>
      </dgm:t>
    </dgm:pt>
    <dgm:pt modelId="{B81D3EE9-FCF6-48E8-83D2-97D208C7DFAA}" type="pres">
      <dgm:prSet presAssocID="{E4B75EF8-F805-4E76-9D87-C289E34FBD77}" presName="root1" presStyleCnt="0"/>
      <dgm:spPr/>
    </dgm:pt>
    <dgm:pt modelId="{A0BD51E0-293C-4761-8DAE-3E55BAE69B05}" type="pres">
      <dgm:prSet presAssocID="{E4B75EF8-F805-4E76-9D87-C289E34FBD77}" presName="LevelOneTextNode" presStyleLbl="node0" presStyleIdx="0" presStyleCnt="1" custLinFactNeighborY="-2194">
        <dgm:presLayoutVars>
          <dgm:chPref val="3"/>
        </dgm:presLayoutVars>
      </dgm:prSet>
      <dgm:spPr/>
      <dgm:t>
        <a:bodyPr/>
        <a:lstStyle/>
        <a:p>
          <a:endParaRPr lang="en-US"/>
        </a:p>
      </dgm:t>
    </dgm:pt>
    <dgm:pt modelId="{61757376-2144-4180-AF6D-32B05257C952}" type="pres">
      <dgm:prSet presAssocID="{E4B75EF8-F805-4E76-9D87-C289E34FBD77}" presName="level2hierChild" presStyleCnt="0"/>
      <dgm:spPr/>
    </dgm:pt>
    <dgm:pt modelId="{A09D9D06-98D5-4B20-8E9B-BB81D9D25939}" type="pres">
      <dgm:prSet presAssocID="{60353A42-21F9-4A98-AE8E-A655C2909736}" presName="conn2-1" presStyleLbl="parChTrans1D2" presStyleIdx="0" presStyleCnt="2"/>
      <dgm:spPr/>
      <dgm:t>
        <a:bodyPr/>
        <a:lstStyle/>
        <a:p>
          <a:endParaRPr lang="en-US"/>
        </a:p>
      </dgm:t>
    </dgm:pt>
    <dgm:pt modelId="{11AB8128-7548-48F3-8460-1CFE9597E4DF}" type="pres">
      <dgm:prSet presAssocID="{60353A42-21F9-4A98-AE8E-A655C2909736}" presName="connTx" presStyleLbl="parChTrans1D2" presStyleIdx="0" presStyleCnt="2"/>
      <dgm:spPr/>
      <dgm:t>
        <a:bodyPr/>
        <a:lstStyle/>
        <a:p>
          <a:endParaRPr lang="en-US"/>
        </a:p>
      </dgm:t>
    </dgm:pt>
    <dgm:pt modelId="{71C1A235-FC5A-40C0-84D2-D28E320D8B43}" type="pres">
      <dgm:prSet presAssocID="{AD2BE5F1-0BBB-4C1F-9DC9-93EF1A93A764}" presName="root2" presStyleCnt="0"/>
      <dgm:spPr/>
    </dgm:pt>
    <dgm:pt modelId="{C84DE8B4-49A5-4352-8EBE-4283CA7C817D}" type="pres">
      <dgm:prSet presAssocID="{AD2BE5F1-0BBB-4C1F-9DC9-93EF1A93A764}" presName="LevelTwoTextNode" presStyleLbl="node2" presStyleIdx="0" presStyleCnt="2" custScaleX="171708">
        <dgm:presLayoutVars>
          <dgm:chPref val="3"/>
        </dgm:presLayoutVars>
      </dgm:prSet>
      <dgm:spPr/>
      <dgm:t>
        <a:bodyPr/>
        <a:lstStyle/>
        <a:p>
          <a:endParaRPr lang="en-US"/>
        </a:p>
      </dgm:t>
    </dgm:pt>
    <dgm:pt modelId="{03805191-821C-4969-B694-8B733C475D0E}" type="pres">
      <dgm:prSet presAssocID="{AD2BE5F1-0BBB-4C1F-9DC9-93EF1A93A764}" presName="level3hierChild" presStyleCnt="0"/>
      <dgm:spPr/>
    </dgm:pt>
    <dgm:pt modelId="{A4DF05D8-5665-42FF-889A-1E1BC3841C63}" type="pres">
      <dgm:prSet presAssocID="{ED054E44-F46E-40F3-A670-AFCA84843B6B}" presName="conn2-1" presStyleLbl="parChTrans1D2" presStyleIdx="1" presStyleCnt="2"/>
      <dgm:spPr/>
      <dgm:t>
        <a:bodyPr/>
        <a:lstStyle/>
        <a:p>
          <a:endParaRPr lang="en-US"/>
        </a:p>
      </dgm:t>
    </dgm:pt>
    <dgm:pt modelId="{38D73844-9C7B-4425-AAB6-FA20D2DA3F59}" type="pres">
      <dgm:prSet presAssocID="{ED054E44-F46E-40F3-A670-AFCA84843B6B}" presName="connTx" presStyleLbl="parChTrans1D2" presStyleIdx="1" presStyleCnt="2"/>
      <dgm:spPr/>
      <dgm:t>
        <a:bodyPr/>
        <a:lstStyle/>
        <a:p>
          <a:endParaRPr lang="en-US"/>
        </a:p>
      </dgm:t>
    </dgm:pt>
    <dgm:pt modelId="{9230D2EB-100E-430C-A215-126EF8C44664}" type="pres">
      <dgm:prSet presAssocID="{5FC88E35-548C-46B1-905B-5D15CBB35599}" presName="root2" presStyleCnt="0"/>
      <dgm:spPr/>
    </dgm:pt>
    <dgm:pt modelId="{8FF141DB-FF54-49C0-BC89-64F6D106EA7A}" type="pres">
      <dgm:prSet presAssocID="{5FC88E35-548C-46B1-905B-5D15CBB35599}" presName="LevelTwoTextNode" presStyleLbl="node2" presStyleIdx="1" presStyleCnt="2" custScaleX="173726" custLinFactNeighborY="12015">
        <dgm:presLayoutVars>
          <dgm:chPref val="3"/>
        </dgm:presLayoutVars>
      </dgm:prSet>
      <dgm:spPr/>
      <dgm:t>
        <a:bodyPr/>
        <a:lstStyle/>
        <a:p>
          <a:endParaRPr lang="en-US"/>
        </a:p>
      </dgm:t>
    </dgm:pt>
    <dgm:pt modelId="{45B1DDEC-519E-40D0-9F16-B25FAC07DB62}" type="pres">
      <dgm:prSet presAssocID="{5FC88E35-548C-46B1-905B-5D15CBB35599}" presName="level3hierChild" presStyleCnt="0"/>
      <dgm:spPr/>
    </dgm:pt>
  </dgm:ptLst>
  <dgm:cxnLst>
    <dgm:cxn modelId="{4D5AA49D-798F-4B43-A104-1A795289BFB6}" type="presOf" srcId="{ED054E44-F46E-40F3-A670-AFCA84843B6B}" destId="{38D73844-9C7B-4425-AAB6-FA20D2DA3F59}" srcOrd="1" destOrd="0" presId="urn:microsoft.com/office/officeart/2005/8/layout/hierarchy2"/>
    <dgm:cxn modelId="{139F934D-A630-44DD-B612-64B46869B490}" type="presOf" srcId="{788F281F-815C-40BF-AE52-ED6488D510FF}" destId="{50B67288-0658-49DB-82D4-2FA5668EBC32}" srcOrd="0" destOrd="0" presId="urn:microsoft.com/office/officeart/2005/8/layout/hierarchy2"/>
    <dgm:cxn modelId="{58FEB3E9-1426-4939-8DBC-EFA89B62803E}" type="presOf" srcId="{60353A42-21F9-4A98-AE8E-A655C2909736}" destId="{11AB8128-7548-48F3-8460-1CFE9597E4DF}" srcOrd="1" destOrd="0" presId="urn:microsoft.com/office/officeart/2005/8/layout/hierarchy2"/>
    <dgm:cxn modelId="{E48260E1-DF11-46C1-BCB5-7EF96A19FA93}" type="presOf" srcId="{E4B75EF8-F805-4E76-9D87-C289E34FBD77}" destId="{A0BD51E0-293C-4761-8DAE-3E55BAE69B05}" srcOrd="0" destOrd="0" presId="urn:microsoft.com/office/officeart/2005/8/layout/hierarchy2"/>
    <dgm:cxn modelId="{577EBC47-1E83-458D-938C-724B5BC8BB5D}" type="presOf" srcId="{60353A42-21F9-4A98-AE8E-A655C2909736}" destId="{A09D9D06-98D5-4B20-8E9B-BB81D9D25939}" srcOrd="0" destOrd="0" presId="urn:microsoft.com/office/officeart/2005/8/layout/hierarchy2"/>
    <dgm:cxn modelId="{CF8D3068-DD39-494B-A7C8-6EA8250A64B8}" type="presOf" srcId="{AD2BE5F1-0BBB-4C1F-9DC9-93EF1A93A764}" destId="{C84DE8B4-49A5-4352-8EBE-4283CA7C817D}" srcOrd="0" destOrd="0" presId="urn:microsoft.com/office/officeart/2005/8/layout/hierarchy2"/>
    <dgm:cxn modelId="{1C2AF9F6-DD52-452B-A2D8-0F58A30B919D}" srcId="{E4B75EF8-F805-4E76-9D87-C289E34FBD77}" destId="{5FC88E35-548C-46B1-905B-5D15CBB35599}" srcOrd="1" destOrd="0" parTransId="{ED054E44-F46E-40F3-A670-AFCA84843B6B}" sibTransId="{0F0FD199-0A92-496A-8F4E-E3E0B28F2EF1}"/>
    <dgm:cxn modelId="{E654315D-7A4C-49DC-914E-710E3B2976A3}" srcId="{E4B75EF8-F805-4E76-9D87-C289E34FBD77}" destId="{AD2BE5F1-0BBB-4C1F-9DC9-93EF1A93A764}" srcOrd="0" destOrd="0" parTransId="{60353A42-21F9-4A98-AE8E-A655C2909736}" sibTransId="{20D88851-BD8A-4A46-8F9A-CDC55A58780A}"/>
    <dgm:cxn modelId="{190A5193-DEFF-4B79-A117-6E54F7ABF0F2}" type="presOf" srcId="{5FC88E35-548C-46B1-905B-5D15CBB35599}" destId="{8FF141DB-FF54-49C0-BC89-64F6D106EA7A}" srcOrd="0" destOrd="0" presId="urn:microsoft.com/office/officeart/2005/8/layout/hierarchy2"/>
    <dgm:cxn modelId="{4C94392A-8BDB-4E46-8ABB-4C07828DFACD}" type="presOf" srcId="{ED054E44-F46E-40F3-A670-AFCA84843B6B}" destId="{A4DF05D8-5665-42FF-889A-1E1BC3841C63}" srcOrd="0" destOrd="0" presId="urn:microsoft.com/office/officeart/2005/8/layout/hierarchy2"/>
    <dgm:cxn modelId="{3BE2DC5D-1FD9-425B-9843-674D94480453}" srcId="{788F281F-815C-40BF-AE52-ED6488D510FF}" destId="{E4B75EF8-F805-4E76-9D87-C289E34FBD77}" srcOrd="0" destOrd="0" parTransId="{A9506BC4-504D-4151-8980-15A9ED6D5D67}" sibTransId="{DD26C8B5-F3DB-4039-9507-45E1663D303D}"/>
    <dgm:cxn modelId="{13D01EFA-2263-45D8-8776-68912EB7EE93}" type="presParOf" srcId="{50B67288-0658-49DB-82D4-2FA5668EBC32}" destId="{B81D3EE9-FCF6-48E8-83D2-97D208C7DFAA}" srcOrd="0" destOrd="0" presId="urn:microsoft.com/office/officeart/2005/8/layout/hierarchy2"/>
    <dgm:cxn modelId="{F4792938-E208-48E4-A76D-9401BAF2DBC2}" type="presParOf" srcId="{B81D3EE9-FCF6-48E8-83D2-97D208C7DFAA}" destId="{A0BD51E0-293C-4761-8DAE-3E55BAE69B05}" srcOrd="0" destOrd="0" presId="urn:microsoft.com/office/officeart/2005/8/layout/hierarchy2"/>
    <dgm:cxn modelId="{764A458B-95EB-458B-902D-CCB6C464A72E}" type="presParOf" srcId="{B81D3EE9-FCF6-48E8-83D2-97D208C7DFAA}" destId="{61757376-2144-4180-AF6D-32B05257C952}" srcOrd="1" destOrd="0" presId="urn:microsoft.com/office/officeart/2005/8/layout/hierarchy2"/>
    <dgm:cxn modelId="{61D39D5A-660F-4703-B202-4B258716C522}" type="presParOf" srcId="{61757376-2144-4180-AF6D-32B05257C952}" destId="{A09D9D06-98D5-4B20-8E9B-BB81D9D25939}" srcOrd="0" destOrd="0" presId="urn:microsoft.com/office/officeart/2005/8/layout/hierarchy2"/>
    <dgm:cxn modelId="{9456852E-3957-4FC8-8AFD-92638EB27C25}" type="presParOf" srcId="{A09D9D06-98D5-4B20-8E9B-BB81D9D25939}" destId="{11AB8128-7548-48F3-8460-1CFE9597E4DF}" srcOrd="0" destOrd="0" presId="urn:microsoft.com/office/officeart/2005/8/layout/hierarchy2"/>
    <dgm:cxn modelId="{5B3D64B2-5A83-4783-BCD3-D8F8E4B3A46A}" type="presParOf" srcId="{61757376-2144-4180-AF6D-32B05257C952}" destId="{71C1A235-FC5A-40C0-84D2-D28E320D8B43}" srcOrd="1" destOrd="0" presId="urn:microsoft.com/office/officeart/2005/8/layout/hierarchy2"/>
    <dgm:cxn modelId="{516537BA-2900-4CA0-A85E-9E31C4D3E2C0}" type="presParOf" srcId="{71C1A235-FC5A-40C0-84D2-D28E320D8B43}" destId="{C84DE8B4-49A5-4352-8EBE-4283CA7C817D}" srcOrd="0" destOrd="0" presId="urn:microsoft.com/office/officeart/2005/8/layout/hierarchy2"/>
    <dgm:cxn modelId="{C34C762D-89C1-4FE4-9585-11203E16BAA9}" type="presParOf" srcId="{71C1A235-FC5A-40C0-84D2-D28E320D8B43}" destId="{03805191-821C-4969-B694-8B733C475D0E}" srcOrd="1" destOrd="0" presId="urn:microsoft.com/office/officeart/2005/8/layout/hierarchy2"/>
    <dgm:cxn modelId="{771B04EE-7B19-449A-A124-CA91D6CB8888}" type="presParOf" srcId="{61757376-2144-4180-AF6D-32B05257C952}" destId="{A4DF05D8-5665-42FF-889A-1E1BC3841C63}" srcOrd="2" destOrd="0" presId="urn:microsoft.com/office/officeart/2005/8/layout/hierarchy2"/>
    <dgm:cxn modelId="{E464D04E-DC12-4E0A-BF23-D596E26A717B}" type="presParOf" srcId="{A4DF05D8-5665-42FF-889A-1E1BC3841C63}" destId="{38D73844-9C7B-4425-AAB6-FA20D2DA3F59}" srcOrd="0" destOrd="0" presId="urn:microsoft.com/office/officeart/2005/8/layout/hierarchy2"/>
    <dgm:cxn modelId="{DC9F75A5-379A-4BCF-BDF1-EF6331010C44}" type="presParOf" srcId="{61757376-2144-4180-AF6D-32B05257C952}" destId="{9230D2EB-100E-430C-A215-126EF8C44664}" srcOrd="3" destOrd="0" presId="urn:microsoft.com/office/officeart/2005/8/layout/hierarchy2"/>
    <dgm:cxn modelId="{399BCB66-D7A4-41ED-B57C-F09537B972B6}" type="presParOf" srcId="{9230D2EB-100E-430C-A215-126EF8C44664}" destId="{8FF141DB-FF54-49C0-BC89-64F6D106EA7A}" srcOrd="0" destOrd="0" presId="urn:microsoft.com/office/officeart/2005/8/layout/hierarchy2"/>
    <dgm:cxn modelId="{CA927A49-8089-4C7B-8834-51DADAC600CD}" type="presParOf" srcId="{9230D2EB-100E-430C-A215-126EF8C44664}" destId="{45B1DDEC-519E-40D0-9F16-B25FAC07DB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49706-0AC5-4F8D-8CFA-7D5EFA2CEA1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B188132D-4BF9-4685-8C76-244173E35894}">
      <dgm:prSet phldrT="[Text]" custT="1"/>
      <dgm:spPr/>
      <dgm:t>
        <a:bodyPr/>
        <a:lstStyle/>
        <a:p>
          <a:r>
            <a:rPr lang="en-IN" sz="2000" dirty="0"/>
            <a:t>Book profit higher than the taxable profit</a:t>
          </a:r>
        </a:p>
      </dgm:t>
    </dgm:pt>
    <dgm:pt modelId="{505E3085-D653-4D73-935F-A56C9EFF91AA}" type="parTrans" cxnId="{5FC1CA53-5B9C-4A04-AED4-9DAFC52CB76C}">
      <dgm:prSet/>
      <dgm:spPr/>
      <dgm:t>
        <a:bodyPr/>
        <a:lstStyle/>
        <a:p>
          <a:endParaRPr lang="en-IN"/>
        </a:p>
      </dgm:t>
    </dgm:pt>
    <dgm:pt modelId="{1D11D40E-67F2-40C6-8E98-BE2581453BBC}" type="sibTrans" cxnId="{5FC1CA53-5B9C-4A04-AED4-9DAFC52CB76C}">
      <dgm:prSet/>
      <dgm:spPr/>
      <dgm:t>
        <a:bodyPr/>
        <a:lstStyle/>
        <a:p>
          <a:endParaRPr lang="en-IN"/>
        </a:p>
      </dgm:t>
    </dgm:pt>
    <dgm:pt modelId="{3218DA3D-51ED-47A5-9CBF-6492E2573F84}">
      <dgm:prSet phldrT="[Text]" custT="1"/>
      <dgm:spPr/>
      <dgm:t>
        <a:bodyPr/>
        <a:lstStyle/>
        <a:p>
          <a:r>
            <a:rPr lang="en-IN" sz="2000" dirty="0"/>
            <a:t>Pay less tax now</a:t>
          </a:r>
        </a:p>
      </dgm:t>
    </dgm:pt>
    <dgm:pt modelId="{F6CDC04A-3693-498A-9FB0-424ED5C7288C}" type="parTrans" cxnId="{B62C47F4-EA0A-409E-A712-95ECE111EEA8}">
      <dgm:prSet/>
      <dgm:spPr/>
      <dgm:t>
        <a:bodyPr/>
        <a:lstStyle/>
        <a:p>
          <a:endParaRPr lang="en-IN"/>
        </a:p>
      </dgm:t>
    </dgm:pt>
    <dgm:pt modelId="{6123ECF6-0494-444A-AA45-F886F52168CF}" type="sibTrans" cxnId="{B62C47F4-EA0A-409E-A712-95ECE111EEA8}">
      <dgm:prSet/>
      <dgm:spPr/>
      <dgm:t>
        <a:bodyPr/>
        <a:lstStyle/>
        <a:p>
          <a:endParaRPr lang="en-IN"/>
        </a:p>
      </dgm:t>
    </dgm:pt>
    <dgm:pt modelId="{DBAFB40E-85AF-4AD8-A4D7-5468DE389C41}">
      <dgm:prSet phldrT="[Text]" custT="1"/>
      <dgm:spPr/>
      <dgm:t>
        <a:bodyPr/>
        <a:lstStyle/>
        <a:p>
          <a:r>
            <a:rPr lang="en-IN" sz="2000" dirty="0"/>
            <a:t>Pay more Tax in Future</a:t>
          </a:r>
        </a:p>
      </dgm:t>
    </dgm:pt>
    <dgm:pt modelId="{9F76E1E5-530D-4362-99D4-98D7A074BF46}" type="parTrans" cxnId="{AAB6022F-7E09-4B48-A41F-DEB20CFC774C}">
      <dgm:prSet/>
      <dgm:spPr/>
      <dgm:t>
        <a:bodyPr/>
        <a:lstStyle/>
        <a:p>
          <a:endParaRPr lang="en-IN"/>
        </a:p>
      </dgm:t>
    </dgm:pt>
    <dgm:pt modelId="{4D0FD104-278E-4020-B4E0-1E86705D3FE7}" type="sibTrans" cxnId="{AAB6022F-7E09-4B48-A41F-DEB20CFC774C}">
      <dgm:prSet/>
      <dgm:spPr/>
      <dgm:t>
        <a:bodyPr/>
        <a:lstStyle/>
        <a:p>
          <a:endParaRPr lang="en-IN"/>
        </a:p>
      </dgm:t>
    </dgm:pt>
    <dgm:pt modelId="{E9B1D954-28D9-42C0-A4B1-0C72F1E56E2E}">
      <dgm:prSet custT="1"/>
      <dgm:spPr/>
      <dgm:t>
        <a:bodyPr/>
        <a:lstStyle/>
        <a:p>
          <a:r>
            <a:rPr lang="en-IN" sz="2000" dirty="0"/>
            <a:t>Create Deferred Tax Liabilities</a:t>
          </a:r>
        </a:p>
        <a:p>
          <a:r>
            <a:rPr lang="en-IN" sz="2000" dirty="0"/>
            <a:t>(DTL)</a:t>
          </a:r>
        </a:p>
      </dgm:t>
    </dgm:pt>
    <dgm:pt modelId="{460D51B0-655B-4BF8-876E-B4A395276602}" type="parTrans" cxnId="{BBF74DF4-D801-4817-B1AA-F65BC38151FD}">
      <dgm:prSet/>
      <dgm:spPr/>
      <dgm:t>
        <a:bodyPr/>
        <a:lstStyle/>
        <a:p>
          <a:endParaRPr lang="en-IN"/>
        </a:p>
      </dgm:t>
    </dgm:pt>
    <dgm:pt modelId="{5921A47C-D927-4C0C-8C19-6CB91C3A65E1}" type="sibTrans" cxnId="{BBF74DF4-D801-4817-B1AA-F65BC38151FD}">
      <dgm:prSet/>
      <dgm:spPr/>
      <dgm:t>
        <a:bodyPr/>
        <a:lstStyle/>
        <a:p>
          <a:endParaRPr lang="en-IN"/>
        </a:p>
      </dgm:t>
    </dgm:pt>
    <dgm:pt modelId="{24D0708E-2FFF-41CE-A89C-3B93A91796D5}" type="pres">
      <dgm:prSet presAssocID="{47149706-0AC5-4F8D-8CFA-7D5EFA2CEA19}" presName="Name0" presStyleCnt="0">
        <dgm:presLayoutVars>
          <dgm:chMax val="11"/>
          <dgm:chPref val="11"/>
          <dgm:dir/>
          <dgm:resizeHandles/>
        </dgm:presLayoutVars>
      </dgm:prSet>
      <dgm:spPr/>
      <dgm:t>
        <a:bodyPr/>
        <a:lstStyle/>
        <a:p>
          <a:endParaRPr lang="en-US"/>
        </a:p>
      </dgm:t>
    </dgm:pt>
    <dgm:pt modelId="{21EF4E2F-1835-49D4-AA26-AED7C4BC6F62}" type="pres">
      <dgm:prSet presAssocID="{E9B1D954-28D9-42C0-A4B1-0C72F1E56E2E}" presName="Accent4" presStyleCnt="0"/>
      <dgm:spPr/>
    </dgm:pt>
    <dgm:pt modelId="{88D9CBCB-280E-42AC-92D5-83D7C819E2B9}" type="pres">
      <dgm:prSet presAssocID="{E9B1D954-28D9-42C0-A4B1-0C72F1E56E2E}" presName="Accent" presStyleLbl="node1" presStyleIdx="0" presStyleCnt="4"/>
      <dgm:spPr/>
    </dgm:pt>
    <dgm:pt modelId="{329F6080-F1A6-43F8-AC08-50ADB5E18CC0}" type="pres">
      <dgm:prSet presAssocID="{E9B1D954-28D9-42C0-A4B1-0C72F1E56E2E}" presName="ParentBackground4" presStyleCnt="0"/>
      <dgm:spPr/>
    </dgm:pt>
    <dgm:pt modelId="{85B9F52E-24D6-4AB5-92A9-78789B842EAA}" type="pres">
      <dgm:prSet presAssocID="{E9B1D954-28D9-42C0-A4B1-0C72F1E56E2E}" presName="ParentBackground" presStyleLbl="fgAcc1" presStyleIdx="0" presStyleCnt="4"/>
      <dgm:spPr/>
      <dgm:t>
        <a:bodyPr/>
        <a:lstStyle/>
        <a:p>
          <a:endParaRPr lang="en-US"/>
        </a:p>
      </dgm:t>
    </dgm:pt>
    <dgm:pt modelId="{BF658229-7A44-428A-9DD6-202E72E68DE6}" type="pres">
      <dgm:prSet presAssocID="{E9B1D954-28D9-42C0-A4B1-0C72F1E56E2E}" presName="Parent4" presStyleLbl="revTx" presStyleIdx="0" presStyleCnt="0">
        <dgm:presLayoutVars>
          <dgm:chMax val="1"/>
          <dgm:chPref val="1"/>
          <dgm:bulletEnabled val="1"/>
        </dgm:presLayoutVars>
      </dgm:prSet>
      <dgm:spPr/>
      <dgm:t>
        <a:bodyPr/>
        <a:lstStyle/>
        <a:p>
          <a:endParaRPr lang="en-US"/>
        </a:p>
      </dgm:t>
    </dgm:pt>
    <dgm:pt modelId="{0CE46F27-334C-4252-86B3-6788FE405A93}" type="pres">
      <dgm:prSet presAssocID="{DBAFB40E-85AF-4AD8-A4D7-5468DE389C41}" presName="Accent3" presStyleCnt="0"/>
      <dgm:spPr/>
    </dgm:pt>
    <dgm:pt modelId="{DDB129FE-794E-4F23-8127-6164DF0D2B95}" type="pres">
      <dgm:prSet presAssocID="{DBAFB40E-85AF-4AD8-A4D7-5468DE389C41}" presName="Accent" presStyleLbl="node1" presStyleIdx="1" presStyleCnt="4"/>
      <dgm:spPr/>
    </dgm:pt>
    <dgm:pt modelId="{40DBC708-6431-4231-8B31-996C2731B349}" type="pres">
      <dgm:prSet presAssocID="{DBAFB40E-85AF-4AD8-A4D7-5468DE389C41}" presName="ParentBackground3" presStyleCnt="0"/>
      <dgm:spPr/>
    </dgm:pt>
    <dgm:pt modelId="{B0A59771-C454-49FD-87F6-CD61E453F789}" type="pres">
      <dgm:prSet presAssocID="{DBAFB40E-85AF-4AD8-A4D7-5468DE389C41}" presName="ParentBackground" presStyleLbl="fgAcc1" presStyleIdx="1" presStyleCnt="4"/>
      <dgm:spPr/>
      <dgm:t>
        <a:bodyPr/>
        <a:lstStyle/>
        <a:p>
          <a:endParaRPr lang="en-US"/>
        </a:p>
      </dgm:t>
    </dgm:pt>
    <dgm:pt modelId="{02FB81AC-1F6A-4983-8143-AF04568C31A8}" type="pres">
      <dgm:prSet presAssocID="{DBAFB40E-85AF-4AD8-A4D7-5468DE389C41}" presName="Parent3" presStyleLbl="revTx" presStyleIdx="0" presStyleCnt="0">
        <dgm:presLayoutVars>
          <dgm:chMax val="1"/>
          <dgm:chPref val="1"/>
          <dgm:bulletEnabled val="1"/>
        </dgm:presLayoutVars>
      </dgm:prSet>
      <dgm:spPr/>
      <dgm:t>
        <a:bodyPr/>
        <a:lstStyle/>
        <a:p>
          <a:endParaRPr lang="en-US"/>
        </a:p>
      </dgm:t>
    </dgm:pt>
    <dgm:pt modelId="{EC94DA04-A36E-40AC-ACBC-3359A5BB321F}" type="pres">
      <dgm:prSet presAssocID="{3218DA3D-51ED-47A5-9CBF-6492E2573F84}" presName="Accent2" presStyleCnt="0"/>
      <dgm:spPr/>
    </dgm:pt>
    <dgm:pt modelId="{EA902AAF-5334-4BA6-8260-D6FDC4F4FF49}" type="pres">
      <dgm:prSet presAssocID="{3218DA3D-51ED-47A5-9CBF-6492E2573F84}" presName="Accent" presStyleLbl="node1" presStyleIdx="2" presStyleCnt="4"/>
      <dgm:spPr/>
    </dgm:pt>
    <dgm:pt modelId="{30B1F8C4-E860-4AEA-AA19-082BE49C0A00}" type="pres">
      <dgm:prSet presAssocID="{3218DA3D-51ED-47A5-9CBF-6492E2573F84}" presName="ParentBackground2" presStyleCnt="0"/>
      <dgm:spPr/>
    </dgm:pt>
    <dgm:pt modelId="{17BA5022-9B56-4E62-ABD4-8C134FD6C8D6}" type="pres">
      <dgm:prSet presAssocID="{3218DA3D-51ED-47A5-9CBF-6492E2573F84}" presName="ParentBackground" presStyleLbl="fgAcc1" presStyleIdx="2" presStyleCnt="4"/>
      <dgm:spPr/>
      <dgm:t>
        <a:bodyPr/>
        <a:lstStyle/>
        <a:p>
          <a:endParaRPr lang="en-US"/>
        </a:p>
      </dgm:t>
    </dgm:pt>
    <dgm:pt modelId="{BFA6A915-3EB0-469D-A893-56BD82DE1ACB}" type="pres">
      <dgm:prSet presAssocID="{3218DA3D-51ED-47A5-9CBF-6492E2573F84}" presName="Parent2" presStyleLbl="revTx" presStyleIdx="0" presStyleCnt="0">
        <dgm:presLayoutVars>
          <dgm:chMax val="1"/>
          <dgm:chPref val="1"/>
          <dgm:bulletEnabled val="1"/>
        </dgm:presLayoutVars>
      </dgm:prSet>
      <dgm:spPr/>
      <dgm:t>
        <a:bodyPr/>
        <a:lstStyle/>
        <a:p>
          <a:endParaRPr lang="en-US"/>
        </a:p>
      </dgm:t>
    </dgm:pt>
    <dgm:pt modelId="{4034E60E-CBD2-4105-8013-C91374564712}" type="pres">
      <dgm:prSet presAssocID="{B188132D-4BF9-4685-8C76-244173E35894}" presName="Accent1" presStyleCnt="0"/>
      <dgm:spPr/>
    </dgm:pt>
    <dgm:pt modelId="{03CCF46E-BB7E-4E7A-BC31-BF4D7564865A}" type="pres">
      <dgm:prSet presAssocID="{B188132D-4BF9-4685-8C76-244173E35894}" presName="Accent" presStyleLbl="node1" presStyleIdx="3" presStyleCnt="4"/>
      <dgm:spPr/>
    </dgm:pt>
    <dgm:pt modelId="{E21CE943-A954-4049-BBFB-C7A7CD7A420F}" type="pres">
      <dgm:prSet presAssocID="{B188132D-4BF9-4685-8C76-244173E35894}" presName="ParentBackground1" presStyleCnt="0"/>
      <dgm:spPr/>
    </dgm:pt>
    <dgm:pt modelId="{39F810CC-6BEF-41DA-A6EE-9EF3AAAF755D}" type="pres">
      <dgm:prSet presAssocID="{B188132D-4BF9-4685-8C76-244173E35894}" presName="ParentBackground" presStyleLbl="fgAcc1" presStyleIdx="3" presStyleCnt="4"/>
      <dgm:spPr/>
      <dgm:t>
        <a:bodyPr/>
        <a:lstStyle/>
        <a:p>
          <a:endParaRPr lang="en-US"/>
        </a:p>
      </dgm:t>
    </dgm:pt>
    <dgm:pt modelId="{D31F87ED-ED55-4A1B-B6C4-8EDC74E59866}" type="pres">
      <dgm:prSet presAssocID="{B188132D-4BF9-4685-8C76-244173E35894}" presName="Parent1" presStyleLbl="revTx" presStyleIdx="0" presStyleCnt="0">
        <dgm:presLayoutVars>
          <dgm:chMax val="1"/>
          <dgm:chPref val="1"/>
          <dgm:bulletEnabled val="1"/>
        </dgm:presLayoutVars>
      </dgm:prSet>
      <dgm:spPr/>
      <dgm:t>
        <a:bodyPr/>
        <a:lstStyle/>
        <a:p>
          <a:endParaRPr lang="en-US"/>
        </a:p>
      </dgm:t>
    </dgm:pt>
  </dgm:ptLst>
  <dgm:cxnLst>
    <dgm:cxn modelId="{0A1FBA71-F2DF-44E8-BE64-4016635E7795}" type="presOf" srcId="{E9B1D954-28D9-42C0-A4B1-0C72F1E56E2E}" destId="{BF658229-7A44-428A-9DD6-202E72E68DE6}" srcOrd="1" destOrd="0" presId="urn:microsoft.com/office/officeart/2011/layout/CircleProcess"/>
    <dgm:cxn modelId="{353998F5-AC69-4A72-AF5A-846C7E9C59A0}" type="presOf" srcId="{DBAFB40E-85AF-4AD8-A4D7-5468DE389C41}" destId="{B0A59771-C454-49FD-87F6-CD61E453F789}" srcOrd="0" destOrd="0" presId="urn:microsoft.com/office/officeart/2011/layout/CircleProcess"/>
    <dgm:cxn modelId="{BBF74DF4-D801-4817-B1AA-F65BC38151FD}" srcId="{47149706-0AC5-4F8D-8CFA-7D5EFA2CEA19}" destId="{E9B1D954-28D9-42C0-A4B1-0C72F1E56E2E}" srcOrd="3" destOrd="0" parTransId="{460D51B0-655B-4BF8-876E-B4A395276602}" sibTransId="{5921A47C-D927-4C0C-8C19-6CB91C3A65E1}"/>
    <dgm:cxn modelId="{AAB6022F-7E09-4B48-A41F-DEB20CFC774C}" srcId="{47149706-0AC5-4F8D-8CFA-7D5EFA2CEA19}" destId="{DBAFB40E-85AF-4AD8-A4D7-5468DE389C41}" srcOrd="2" destOrd="0" parTransId="{9F76E1E5-530D-4362-99D4-98D7A074BF46}" sibTransId="{4D0FD104-278E-4020-B4E0-1E86705D3FE7}"/>
    <dgm:cxn modelId="{59FD2B1B-86D8-4B9E-A4EA-DB9E25431AEF}" type="presOf" srcId="{DBAFB40E-85AF-4AD8-A4D7-5468DE389C41}" destId="{02FB81AC-1F6A-4983-8143-AF04568C31A8}" srcOrd="1" destOrd="0" presId="urn:microsoft.com/office/officeart/2011/layout/CircleProcess"/>
    <dgm:cxn modelId="{B62C47F4-EA0A-409E-A712-95ECE111EEA8}" srcId="{47149706-0AC5-4F8D-8CFA-7D5EFA2CEA19}" destId="{3218DA3D-51ED-47A5-9CBF-6492E2573F84}" srcOrd="1" destOrd="0" parTransId="{F6CDC04A-3693-498A-9FB0-424ED5C7288C}" sibTransId="{6123ECF6-0494-444A-AA45-F886F52168CF}"/>
    <dgm:cxn modelId="{A0D10C16-CC7B-40C2-967F-FCC2E4B8103D}" type="presOf" srcId="{B188132D-4BF9-4685-8C76-244173E35894}" destId="{D31F87ED-ED55-4A1B-B6C4-8EDC74E59866}" srcOrd="1" destOrd="0" presId="urn:microsoft.com/office/officeart/2011/layout/CircleProcess"/>
    <dgm:cxn modelId="{8D7426FC-F973-4944-887D-71D6C100219F}" type="presOf" srcId="{47149706-0AC5-4F8D-8CFA-7D5EFA2CEA19}" destId="{24D0708E-2FFF-41CE-A89C-3B93A91796D5}" srcOrd="0" destOrd="0" presId="urn:microsoft.com/office/officeart/2011/layout/CircleProcess"/>
    <dgm:cxn modelId="{91E9AA2C-D49B-45FD-ACAC-D8B7D8FD22AD}" type="presOf" srcId="{B188132D-4BF9-4685-8C76-244173E35894}" destId="{39F810CC-6BEF-41DA-A6EE-9EF3AAAF755D}" srcOrd="0" destOrd="0" presId="urn:microsoft.com/office/officeart/2011/layout/CircleProcess"/>
    <dgm:cxn modelId="{5FC1CA53-5B9C-4A04-AED4-9DAFC52CB76C}" srcId="{47149706-0AC5-4F8D-8CFA-7D5EFA2CEA19}" destId="{B188132D-4BF9-4685-8C76-244173E35894}" srcOrd="0" destOrd="0" parTransId="{505E3085-D653-4D73-935F-A56C9EFF91AA}" sibTransId="{1D11D40E-67F2-40C6-8E98-BE2581453BBC}"/>
    <dgm:cxn modelId="{6982F5CA-08A6-4E5D-BBDA-C0D397AD2F2A}" type="presOf" srcId="{3218DA3D-51ED-47A5-9CBF-6492E2573F84}" destId="{BFA6A915-3EB0-469D-A893-56BD82DE1ACB}" srcOrd="1" destOrd="0" presId="urn:microsoft.com/office/officeart/2011/layout/CircleProcess"/>
    <dgm:cxn modelId="{54181DCB-9543-4789-9653-C057AD39F1A9}" type="presOf" srcId="{3218DA3D-51ED-47A5-9CBF-6492E2573F84}" destId="{17BA5022-9B56-4E62-ABD4-8C134FD6C8D6}" srcOrd="0" destOrd="0" presId="urn:microsoft.com/office/officeart/2011/layout/CircleProcess"/>
    <dgm:cxn modelId="{C9EAF2D1-FAE0-4A28-96CD-AE9142169883}" type="presOf" srcId="{E9B1D954-28D9-42C0-A4B1-0C72F1E56E2E}" destId="{85B9F52E-24D6-4AB5-92A9-78789B842EAA}" srcOrd="0" destOrd="0" presId="urn:microsoft.com/office/officeart/2011/layout/CircleProcess"/>
    <dgm:cxn modelId="{0DEE7C31-6D9D-4E70-95DF-9933CC9B72EC}" type="presParOf" srcId="{24D0708E-2FFF-41CE-A89C-3B93A91796D5}" destId="{21EF4E2F-1835-49D4-AA26-AED7C4BC6F62}" srcOrd="0" destOrd="0" presId="urn:microsoft.com/office/officeart/2011/layout/CircleProcess"/>
    <dgm:cxn modelId="{DC9A6C74-552C-4B49-989F-4FF90735EB14}" type="presParOf" srcId="{21EF4E2F-1835-49D4-AA26-AED7C4BC6F62}" destId="{88D9CBCB-280E-42AC-92D5-83D7C819E2B9}" srcOrd="0" destOrd="0" presId="urn:microsoft.com/office/officeart/2011/layout/CircleProcess"/>
    <dgm:cxn modelId="{49F3D6D1-2DA3-41FF-9587-65132E243733}" type="presParOf" srcId="{24D0708E-2FFF-41CE-A89C-3B93A91796D5}" destId="{329F6080-F1A6-43F8-AC08-50ADB5E18CC0}" srcOrd="1" destOrd="0" presId="urn:microsoft.com/office/officeart/2011/layout/CircleProcess"/>
    <dgm:cxn modelId="{91E36995-2AD9-4D4D-941C-C290215FD626}" type="presParOf" srcId="{329F6080-F1A6-43F8-AC08-50ADB5E18CC0}" destId="{85B9F52E-24D6-4AB5-92A9-78789B842EAA}" srcOrd="0" destOrd="0" presId="urn:microsoft.com/office/officeart/2011/layout/CircleProcess"/>
    <dgm:cxn modelId="{6F674DC4-15BC-4CE6-83DA-1EFC38492377}" type="presParOf" srcId="{24D0708E-2FFF-41CE-A89C-3B93A91796D5}" destId="{BF658229-7A44-428A-9DD6-202E72E68DE6}" srcOrd="2" destOrd="0" presId="urn:microsoft.com/office/officeart/2011/layout/CircleProcess"/>
    <dgm:cxn modelId="{6A49728E-D019-4A60-A1D4-31FDB635CDEB}" type="presParOf" srcId="{24D0708E-2FFF-41CE-A89C-3B93A91796D5}" destId="{0CE46F27-334C-4252-86B3-6788FE405A93}" srcOrd="3" destOrd="0" presId="urn:microsoft.com/office/officeart/2011/layout/CircleProcess"/>
    <dgm:cxn modelId="{9996D567-12F5-43B0-9AB4-3545552CA31C}" type="presParOf" srcId="{0CE46F27-334C-4252-86B3-6788FE405A93}" destId="{DDB129FE-794E-4F23-8127-6164DF0D2B95}" srcOrd="0" destOrd="0" presId="urn:microsoft.com/office/officeart/2011/layout/CircleProcess"/>
    <dgm:cxn modelId="{C1DD405F-9ACE-4A1D-B600-C1C24182E54A}" type="presParOf" srcId="{24D0708E-2FFF-41CE-A89C-3B93A91796D5}" destId="{40DBC708-6431-4231-8B31-996C2731B349}" srcOrd="4" destOrd="0" presId="urn:microsoft.com/office/officeart/2011/layout/CircleProcess"/>
    <dgm:cxn modelId="{801BD2C2-13C8-43AF-9DFA-85482EA0803A}" type="presParOf" srcId="{40DBC708-6431-4231-8B31-996C2731B349}" destId="{B0A59771-C454-49FD-87F6-CD61E453F789}" srcOrd="0" destOrd="0" presId="urn:microsoft.com/office/officeart/2011/layout/CircleProcess"/>
    <dgm:cxn modelId="{67EE60DD-E7DE-4419-9125-A3F221B225AB}" type="presParOf" srcId="{24D0708E-2FFF-41CE-A89C-3B93A91796D5}" destId="{02FB81AC-1F6A-4983-8143-AF04568C31A8}" srcOrd="5" destOrd="0" presId="urn:microsoft.com/office/officeart/2011/layout/CircleProcess"/>
    <dgm:cxn modelId="{E39130FF-9673-4F6D-A19A-1DED6DC96D2E}" type="presParOf" srcId="{24D0708E-2FFF-41CE-A89C-3B93A91796D5}" destId="{EC94DA04-A36E-40AC-ACBC-3359A5BB321F}" srcOrd="6" destOrd="0" presId="urn:microsoft.com/office/officeart/2011/layout/CircleProcess"/>
    <dgm:cxn modelId="{24BDB414-3C12-485E-BAEF-6B3A80328060}" type="presParOf" srcId="{EC94DA04-A36E-40AC-ACBC-3359A5BB321F}" destId="{EA902AAF-5334-4BA6-8260-D6FDC4F4FF49}" srcOrd="0" destOrd="0" presId="urn:microsoft.com/office/officeart/2011/layout/CircleProcess"/>
    <dgm:cxn modelId="{D00BFEA6-370A-4E72-9E9E-D754B6C8D141}" type="presParOf" srcId="{24D0708E-2FFF-41CE-A89C-3B93A91796D5}" destId="{30B1F8C4-E860-4AEA-AA19-082BE49C0A00}" srcOrd="7" destOrd="0" presId="urn:microsoft.com/office/officeart/2011/layout/CircleProcess"/>
    <dgm:cxn modelId="{818F834C-61A2-489E-8676-AC708ACD9331}" type="presParOf" srcId="{30B1F8C4-E860-4AEA-AA19-082BE49C0A00}" destId="{17BA5022-9B56-4E62-ABD4-8C134FD6C8D6}" srcOrd="0" destOrd="0" presId="urn:microsoft.com/office/officeart/2011/layout/CircleProcess"/>
    <dgm:cxn modelId="{4AB39583-D3BA-41C3-86D4-39DD4D7F800E}" type="presParOf" srcId="{24D0708E-2FFF-41CE-A89C-3B93A91796D5}" destId="{BFA6A915-3EB0-469D-A893-56BD82DE1ACB}" srcOrd="8" destOrd="0" presId="urn:microsoft.com/office/officeart/2011/layout/CircleProcess"/>
    <dgm:cxn modelId="{7A7B18A4-93CC-492C-9403-D880D0D6BA2D}" type="presParOf" srcId="{24D0708E-2FFF-41CE-A89C-3B93A91796D5}" destId="{4034E60E-CBD2-4105-8013-C91374564712}" srcOrd="9" destOrd="0" presId="urn:microsoft.com/office/officeart/2011/layout/CircleProcess"/>
    <dgm:cxn modelId="{53FE0913-D4B8-40AD-A846-BE9C4BAEFE6F}" type="presParOf" srcId="{4034E60E-CBD2-4105-8013-C91374564712}" destId="{03CCF46E-BB7E-4E7A-BC31-BF4D7564865A}" srcOrd="0" destOrd="0" presId="urn:microsoft.com/office/officeart/2011/layout/CircleProcess"/>
    <dgm:cxn modelId="{634BDF4F-060D-4CA0-B248-797D0071F184}" type="presParOf" srcId="{24D0708E-2FFF-41CE-A89C-3B93A91796D5}" destId="{E21CE943-A954-4049-BBFB-C7A7CD7A420F}" srcOrd="10" destOrd="0" presId="urn:microsoft.com/office/officeart/2011/layout/CircleProcess"/>
    <dgm:cxn modelId="{71A9AEB1-0FE3-4603-9A6B-7BEAE80C0631}" type="presParOf" srcId="{E21CE943-A954-4049-BBFB-C7A7CD7A420F}" destId="{39F810CC-6BEF-41DA-A6EE-9EF3AAAF755D}" srcOrd="0" destOrd="0" presId="urn:microsoft.com/office/officeart/2011/layout/CircleProcess"/>
    <dgm:cxn modelId="{CA537CE1-2B85-4B94-8CE7-E5DEF235809D}" type="presParOf" srcId="{24D0708E-2FFF-41CE-A89C-3B93A91796D5}" destId="{D31F87ED-ED55-4A1B-B6C4-8EDC74E59866}"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149706-0AC5-4F8D-8CFA-7D5EFA2CEA1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B188132D-4BF9-4685-8C76-244173E35894}">
      <dgm:prSet phldrT="[Text]" custT="1"/>
      <dgm:spPr/>
      <dgm:t>
        <a:bodyPr/>
        <a:lstStyle/>
        <a:p>
          <a:r>
            <a:rPr lang="en-IN" sz="2000" dirty="0"/>
            <a:t>Book profit less than the taxable profit</a:t>
          </a:r>
        </a:p>
      </dgm:t>
    </dgm:pt>
    <dgm:pt modelId="{505E3085-D653-4D73-935F-A56C9EFF91AA}" type="parTrans" cxnId="{5FC1CA53-5B9C-4A04-AED4-9DAFC52CB76C}">
      <dgm:prSet/>
      <dgm:spPr/>
      <dgm:t>
        <a:bodyPr/>
        <a:lstStyle/>
        <a:p>
          <a:endParaRPr lang="en-IN"/>
        </a:p>
      </dgm:t>
    </dgm:pt>
    <dgm:pt modelId="{1D11D40E-67F2-40C6-8E98-BE2581453BBC}" type="sibTrans" cxnId="{5FC1CA53-5B9C-4A04-AED4-9DAFC52CB76C}">
      <dgm:prSet/>
      <dgm:spPr/>
      <dgm:t>
        <a:bodyPr/>
        <a:lstStyle/>
        <a:p>
          <a:endParaRPr lang="en-IN"/>
        </a:p>
      </dgm:t>
    </dgm:pt>
    <dgm:pt modelId="{3218DA3D-51ED-47A5-9CBF-6492E2573F84}">
      <dgm:prSet phldrT="[Text]" custT="1"/>
      <dgm:spPr/>
      <dgm:t>
        <a:bodyPr/>
        <a:lstStyle/>
        <a:p>
          <a:r>
            <a:rPr lang="en-IN" sz="2000" dirty="0"/>
            <a:t>Pay more tax now</a:t>
          </a:r>
        </a:p>
      </dgm:t>
    </dgm:pt>
    <dgm:pt modelId="{F6CDC04A-3693-498A-9FB0-424ED5C7288C}" type="parTrans" cxnId="{B62C47F4-EA0A-409E-A712-95ECE111EEA8}">
      <dgm:prSet/>
      <dgm:spPr/>
      <dgm:t>
        <a:bodyPr/>
        <a:lstStyle/>
        <a:p>
          <a:endParaRPr lang="en-IN"/>
        </a:p>
      </dgm:t>
    </dgm:pt>
    <dgm:pt modelId="{6123ECF6-0494-444A-AA45-F886F52168CF}" type="sibTrans" cxnId="{B62C47F4-EA0A-409E-A712-95ECE111EEA8}">
      <dgm:prSet/>
      <dgm:spPr/>
      <dgm:t>
        <a:bodyPr/>
        <a:lstStyle/>
        <a:p>
          <a:endParaRPr lang="en-IN"/>
        </a:p>
      </dgm:t>
    </dgm:pt>
    <dgm:pt modelId="{DBAFB40E-85AF-4AD8-A4D7-5468DE389C41}">
      <dgm:prSet phldrT="[Text]" custT="1"/>
      <dgm:spPr/>
      <dgm:t>
        <a:bodyPr/>
        <a:lstStyle/>
        <a:p>
          <a:r>
            <a:rPr lang="en-IN" sz="2000" dirty="0"/>
            <a:t>Pay less Tax in Future</a:t>
          </a:r>
        </a:p>
      </dgm:t>
    </dgm:pt>
    <dgm:pt modelId="{9F76E1E5-530D-4362-99D4-98D7A074BF46}" type="parTrans" cxnId="{AAB6022F-7E09-4B48-A41F-DEB20CFC774C}">
      <dgm:prSet/>
      <dgm:spPr/>
      <dgm:t>
        <a:bodyPr/>
        <a:lstStyle/>
        <a:p>
          <a:endParaRPr lang="en-IN"/>
        </a:p>
      </dgm:t>
    </dgm:pt>
    <dgm:pt modelId="{4D0FD104-278E-4020-B4E0-1E86705D3FE7}" type="sibTrans" cxnId="{AAB6022F-7E09-4B48-A41F-DEB20CFC774C}">
      <dgm:prSet/>
      <dgm:spPr/>
      <dgm:t>
        <a:bodyPr/>
        <a:lstStyle/>
        <a:p>
          <a:endParaRPr lang="en-IN"/>
        </a:p>
      </dgm:t>
    </dgm:pt>
    <dgm:pt modelId="{E9B1D954-28D9-42C0-A4B1-0C72F1E56E2E}">
      <dgm:prSet custT="1"/>
      <dgm:spPr/>
      <dgm:t>
        <a:bodyPr/>
        <a:lstStyle/>
        <a:p>
          <a:r>
            <a:rPr lang="en-IN" sz="2000" dirty="0"/>
            <a:t>Create Deferred Tax Asset</a:t>
          </a:r>
        </a:p>
        <a:p>
          <a:r>
            <a:rPr lang="en-IN" sz="2000" dirty="0"/>
            <a:t>(DTA)</a:t>
          </a:r>
        </a:p>
      </dgm:t>
    </dgm:pt>
    <dgm:pt modelId="{460D51B0-655B-4BF8-876E-B4A395276602}" type="parTrans" cxnId="{BBF74DF4-D801-4817-B1AA-F65BC38151FD}">
      <dgm:prSet/>
      <dgm:spPr/>
      <dgm:t>
        <a:bodyPr/>
        <a:lstStyle/>
        <a:p>
          <a:endParaRPr lang="en-IN"/>
        </a:p>
      </dgm:t>
    </dgm:pt>
    <dgm:pt modelId="{5921A47C-D927-4C0C-8C19-6CB91C3A65E1}" type="sibTrans" cxnId="{BBF74DF4-D801-4817-B1AA-F65BC38151FD}">
      <dgm:prSet/>
      <dgm:spPr/>
      <dgm:t>
        <a:bodyPr/>
        <a:lstStyle/>
        <a:p>
          <a:endParaRPr lang="en-IN"/>
        </a:p>
      </dgm:t>
    </dgm:pt>
    <dgm:pt modelId="{24D0708E-2FFF-41CE-A89C-3B93A91796D5}" type="pres">
      <dgm:prSet presAssocID="{47149706-0AC5-4F8D-8CFA-7D5EFA2CEA19}" presName="Name0" presStyleCnt="0">
        <dgm:presLayoutVars>
          <dgm:chMax val="11"/>
          <dgm:chPref val="11"/>
          <dgm:dir/>
          <dgm:resizeHandles/>
        </dgm:presLayoutVars>
      </dgm:prSet>
      <dgm:spPr/>
      <dgm:t>
        <a:bodyPr/>
        <a:lstStyle/>
        <a:p>
          <a:endParaRPr lang="en-US"/>
        </a:p>
      </dgm:t>
    </dgm:pt>
    <dgm:pt modelId="{21EF4E2F-1835-49D4-AA26-AED7C4BC6F62}" type="pres">
      <dgm:prSet presAssocID="{E9B1D954-28D9-42C0-A4B1-0C72F1E56E2E}" presName="Accent4" presStyleCnt="0"/>
      <dgm:spPr/>
    </dgm:pt>
    <dgm:pt modelId="{88D9CBCB-280E-42AC-92D5-83D7C819E2B9}" type="pres">
      <dgm:prSet presAssocID="{E9B1D954-28D9-42C0-A4B1-0C72F1E56E2E}" presName="Accent" presStyleLbl="node1" presStyleIdx="0" presStyleCnt="4"/>
      <dgm:spPr/>
    </dgm:pt>
    <dgm:pt modelId="{329F6080-F1A6-43F8-AC08-50ADB5E18CC0}" type="pres">
      <dgm:prSet presAssocID="{E9B1D954-28D9-42C0-A4B1-0C72F1E56E2E}" presName="ParentBackground4" presStyleCnt="0"/>
      <dgm:spPr/>
    </dgm:pt>
    <dgm:pt modelId="{85B9F52E-24D6-4AB5-92A9-78789B842EAA}" type="pres">
      <dgm:prSet presAssocID="{E9B1D954-28D9-42C0-A4B1-0C72F1E56E2E}" presName="ParentBackground" presStyleLbl="fgAcc1" presStyleIdx="0" presStyleCnt="4"/>
      <dgm:spPr/>
      <dgm:t>
        <a:bodyPr/>
        <a:lstStyle/>
        <a:p>
          <a:endParaRPr lang="en-US"/>
        </a:p>
      </dgm:t>
    </dgm:pt>
    <dgm:pt modelId="{BF658229-7A44-428A-9DD6-202E72E68DE6}" type="pres">
      <dgm:prSet presAssocID="{E9B1D954-28D9-42C0-A4B1-0C72F1E56E2E}" presName="Parent4" presStyleLbl="revTx" presStyleIdx="0" presStyleCnt="0">
        <dgm:presLayoutVars>
          <dgm:chMax val="1"/>
          <dgm:chPref val="1"/>
          <dgm:bulletEnabled val="1"/>
        </dgm:presLayoutVars>
      </dgm:prSet>
      <dgm:spPr/>
      <dgm:t>
        <a:bodyPr/>
        <a:lstStyle/>
        <a:p>
          <a:endParaRPr lang="en-US"/>
        </a:p>
      </dgm:t>
    </dgm:pt>
    <dgm:pt modelId="{0CE46F27-334C-4252-86B3-6788FE405A93}" type="pres">
      <dgm:prSet presAssocID="{DBAFB40E-85AF-4AD8-A4D7-5468DE389C41}" presName="Accent3" presStyleCnt="0"/>
      <dgm:spPr/>
    </dgm:pt>
    <dgm:pt modelId="{DDB129FE-794E-4F23-8127-6164DF0D2B95}" type="pres">
      <dgm:prSet presAssocID="{DBAFB40E-85AF-4AD8-A4D7-5468DE389C41}" presName="Accent" presStyleLbl="node1" presStyleIdx="1" presStyleCnt="4"/>
      <dgm:spPr/>
    </dgm:pt>
    <dgm:pt modelId="{40DBC708-6431-4231-8B31-996C2731B349}" type="pres">
      <dgm:prSet presAssocID="{DBAFB40E-85AF-4AD8-A4D7-5468DE389C41}" presName="ParentBackground3" presStyleCnt="0"/>
      <dgm:spPr/>
    </dgm:pt>
    <dgm:pt modelId="{B0A59771-C454-49FD-87F6-CD61E453F789}" type="pres">
      <dgm:prSet presAssocID="{DBAFB40E-85AF-4AD8-A4D7-5468DE389C41}" presName="ParentBackground" presStyleLbl="fgAcc1" presStyleIdx="1" presStyleCnt="4"/>
      <dgm:spPr/>
      <dgm:t>
        <a:bodyPr/>
        <a:lstStyle/>
        <a:p>
          <a:endParaRPr lang="en-US"/>
        </a:p>
      </dgm:t>
    </dgm:pt>
    <dgm:pt modelId="{02FB81AC-1F6A-4983-8143-AF04568C31A8}" type="pres">
      <dgm:prSet presAssocID="{DBAFB40E-85AF-4AD8-A4D7-5468DE389C41}" presName="Parent3" presStyleLbl="revTx" presStyleIdx="0" presStyleCnt="0">
        <dgm:presLayoutVars>
          <dgm:chMax val="1"/>
          <dgm:chPref val="1"/>
          <dgm:bulletEnabled val="1"/>
        </dgm:presLayoutVars>
      </dgm:prSet>
      <dgm:spPr/>
      <dgm:t>
        <a:bodyPr/>
        <a:lstStyle/>
        <a:p>
          <a:endParaRPr lang="en-US"/>
        </a:p>
      </dgm:t>
    </dgm:pt>
    <dgm:pt modelId="{EC94DA04-A36E-40AC-ACBC-3359A5BB321F}" type="pres">
      <dgm:prSet presAssocID="{3218DA3D-51ED-47A5-9CBF-6492E2573F84}" presName="Accent2" presStyleCnt="0"/>
      <dgm:spPr/>
    </dgm:pt>
    <dgm:pt modelId="{EA902AAF-5334-4BA6-8260-D6FDC4F4FF49}" type="pres">
      <dgm:prSet presAssocID="{3218DA3D-51ED-47A5-9CBF-6492E2573F84}" presName="Accent" presStyleLbl="node1" presStyleIdx="2" presStyleCnt="4"/>
      <dgm:spPr/>
    </dgm:pt>
    <dgm:pt modelId="{30B1F8C4-E860-4AEA-AA19-082BE49C0A00}" type="pres">
      <dgm:prSet presAssocID="{3218DA3D-51ED-47A5-9CBF-6492E2573F84}" presName="ParentBackground2" presStyleCnt="0"/>
      <dgm:spPr/>
    </dgm:pt>
    <dgm:pt modelId="{17BA5022-9B56-4E62-ABD4-8C134FD6C8D6}" type="pres">
      <dgm:prSet presAssocID="{3218DA3D-51ED-47A5-9CBF-6492E2573F84}" presName="ParentBackground" presStyleLbl="fgAcc1" presStyleIdx="2" presStyleCnt="4"/>
      <dgm:spPr/>
      <dgm:t>
        <a:bodyPr/>
        <a:lstStyle/>
        <a:p>
          <a:endParaRPr lang="en-US"/>
        </a:p>
      </dgm:t>
    </dgm:pt>
    <dgm:pt modelId="{BFA6A915-3EB0-469D-A893-56BD82DE1ACB}" type="pres">
      <dgm:prSet presAssocID="{3218DA3D-51ED-47A5-9CBF-6492E2573F84}" presName="Parent2" presStyleLbl="revTx" presStyleIdx="0" presStyleCnt="0">
        <dgm:presLayoutVars>
          <dgm:chMax val="1"/>
          <dgm:chPref val="1"/>
          <dgm:bulletEnabled val="1"/>
        </dgm:presLayoutVars>
      </dgm:prSet>
      <dgm:spPr/>
      <dgm:t>
        <a:bodyPr/>
        <a:lstStyle/>
        <a:p>
          <a:endParaRPr lang="en-US"/>
        </a:p>
      </dgm:t>
    </dgm:pt>
    <dgm:pt modelId="{4034E60E-CBD2-4105-8013-C91374564712}" type="pres">
      <dgm:prSet presAssocID="{B188132D-4BF9-4685-8C76-244173E35894}" presName="Accent1" presStyleCnt="0"/>
      <dgm:spPr/>
    </dgm:pt>
    <dgm:pt modelId="{03CCF46E-BB7E-4E7A-BC31-BF4D7564865A}" type="pres">
      <dgm:prSet presAssocID="{B188132D-4BF9-4685-8C76-244173E35894}" presName="Accent" presStyleLbl="node1" presStyleIdx="3" presStyleCnt="4"/>
      <dgm:spPr/>
    </dgm:pt>
    <dgm:pt modelId="{E21CE943-A954-4049-BBFB-C7A7CD7A420F}" type="pres">
      <dgm:prSet presAssocID="{B188132D-4BF9-4685-8C76-244173E35894}" presName="ParentBackground1" presStyleCnt="0"/>
      <dgm:spPr/>
    </dgm:pt>
    <dgm:pt modelId="{39F810CC-6BEF-41DA-A6EE-9EF3AAAF755D}" type="pres">
      <dgm:prSet presAssocID="{B188132D-4BF9-4685-8C76-244173E35894}" presName="ParentBackground" presStyleLbl="fgAcc1" presStyleIdx="3" presStyleCnt="4"/>
      <dgm:spPr/>
      <dgm:t>
        <a:bodyPr/>
        <a:lstStyle/>
        <a:p>
          <a:endParaRPr lang="en-US"/>
        </a:p>
      </dgm:t>
    </dgm:pt>
    <dgm:pt modelId="{D31F87ED-ED55-4A1B-B6C4-8EDC74E59866}" type="pres">
      <dgm:prSet presAssocID="{B188132D-4BF9-4685-8C76-244173E35894}" presName="Parent1" presStyleLbl="revTx" presStyleIdx="0" presStyleCnt="0">
        <dgm:presLayoutVars>
          <dgm:chMax val="1"/>
          <dgm:chPref val="1"/>
          <dgm:bulletEnabled val="1"/>
        </dgm:presLayoutVars>
      </dgm:prSet>
      <dgm:spPr/>
      <dgm:t>
        <a:bodyPr/>
        <a:lstStyle/>
        <a:p>
          <a:endParaRPr lang="en-US"/>
        </a:p>
      </dgm:t>
    </dgm:pt>
  </dgm:ptLst>
  <dgm:cxnLst>
    <dgm:cxn modelId="{0A1FBA71-F2DF-44E8-BE64-4016635E7795}" type="presOf" srcId="{E9B1D954-28D9-42C0-A4B1-0C72F1E56E2E}" destId="{BF658229-7A44-428A-9DD6-202E72E68DE6}" srcOrd="1" destOrd="0" presId="urn:microsoft.com/office/officeart/2011/layout/CircleProcess"/>
    <dgm:cxn modelId="{353998F5-AC69-4A72-AF5A-846C7E9C59A0}" type="presOf" srcId="{DBAFB40E-85AF-4AD8-A4D7-5468DE389C41}" destId="{B0A59771-C454-49FD-87F6-CD61E453F789}" srcOrd="0" destOrd="0" presId="urn:microsoft.com/office/officeart/2011/layout/CircleProcess"/>
    <dgm:cxn modelId="{BBF74DF4-D801-4817-B1AA-F65BC38151FD}" srcId="{47149706-0AC5-4F8D-8CFA-7D5EFA2CEA19}" destId="{E9B1D954-28D9-42C0-A4B1-0C72F1E56E2E}" srcOrd="3" destOrd="0" parTransId="{460D51B0-655B-4BF8-876E-B4A395276602}" sibTransId="{5921A47C-D927-4C0C-8C19-6CB91C3A65E1}"/>
    <dgm:cxn modelId="{AAB6022F-7E09-4B48-A41F-DEB20CFC774C}" srcId="{47149706-0AC5-4F8D-8CFA-7D5EFA2CEA19}" destId="{DBAFB40E-85AF-4AD8-A4D7-5468DE389C41}" srcOrd="2" destOrd="0" parTransId="{9F76E1E5-530D-4362-99D4-98D7A074BF46}" sibTransId="{4D0FD104-278E-4020-B4E0-1E86705D3FE7}"/>
    <dgm:cxn modelId="{59FD2B1B-86D8-4B9E-A4EA-DB9E25431AEF}" type="presOf" srcId="{DBAFB40E-85AF-4AD8-A4D7-5468DE389C41}" destId="{02FB81AC-1F6A-4983-8143-AF04568C31A8}" srcOrd="1" destOrd="0" presId="urn:microsoft.com/office/officeart/2011/layout/CircleProcess"/>
    <dgm:cxn modelId="{B62C47F4-EA0A-409E-A712-95ECE111EEA8}" srcId="{47149706-0AC5-4F8D-8CFA-7D5EFA2CEA19}" destId="{3218DA3D-51ED-47A5-9CBF-6492E2573F84}" srcOrd="1" destOrd="0" parTransId="{F6CDC04A-3693-498A-9FB0-424ED5C7288C}" sibTransId="{6123ECF6-0494-444A-AA45-F886F52168CF}"/>
    <dgm:cxn modelId="{A0D10C16-CC7B-40C2-967F-FCC2E4B8103D}" type="presOf" srcId="{B188132D-4BF9-4685-8C76-244173E35894}" destId="{D31F87ED-ED55-4A1B-B6C4-8EDC74E59866}" srcOrd="1" destOrd="0" presId="urn:microsoft.com/office/officeart/2011/layout/CircleProcess"/>
    <dgm:cxn modelId="{8D7426FC-F973-4944-887D-71D6C100219F}" type="presOf" srcId="{47149706-0AC5-4F8D-8CFA-7D5EFA2CEA19}" destId="{24D0708E-2FFF-41CE-A89C-3B93A91796D5}" srcOrd="0" destOrd="0" presId="urn:microsoft.com/office/officeart/2011/layout/CircleProcess"/>
    <dgm:cxn modelId="{91E9AA2C-D49B-45FD-ACAC-D8B7D8FD22AD}" type="presOf" srcId="{B188132D-4BF9-4685-8C76-244173E35894}" destId="{39F810CC-6BEF-41DA-A6EE-9EF3AAAF755D}" srcOrd="0" destOrd="0" presId="urn:microsoft.com/office/officeart/2011/layout/CircleProcess"/>
    <dgm:cxn modelId="{5FC1CA53-5B9C-4A04-AED4-9DAFC52CB76C}" srcId="{47149706-0AC5-4F8D-8CFA-7D5EFA2CEA19}" destId="{B188132D-4BF9-4685-8C76-244173E35894}" srcOrd="0" destOrd="0" parTransId="{505E3085-D653-4D73-935F-A56C9EFF91AA}" sibTransId="{1D11D40E-67F2-40C6-8E98-BE2581453BBC}"/>
    <dgm:cxn modelId="{6982F5CA-08A6-4E5D-BBDA-C0D397AD2F2A}" type="presOf" srcId="{3218DA3D-51ED-47A5-9CBF-6492E2573F84}" destId="{BFA6A915-3EB0-469D-A893-56BD82DE1ACB}" srcOrd="1" destOrd="0" presId="urn:microsoft.com/office/officeart/2011/layout/CircleProcess"/>
    <dgm:cxn modelId="{54181DCB-9543-4789-9653-C057AD39F1A9}" type="presOf" srcId="{3218DA3D-51ED-47A5-9CBF-6492E2573F84}" destId="{17BA5022-9B56-4E62-ABD4-8C134FD6C8D6}" srcOrd="0" destOrd="0" presId="urn:microsoft.com/office/officeart/2011/layout/CircleProcess"/>
    <dgm:cxn modelId="{C9EAF2D1-FAE0-4A28-96CD-AE9142169883}" type="presOf" srcId="{E9B1D954-28D9-42C0-A4B1-0C72F1E56E2E}" destId="{85B9F52E-24D6-4AB5-92A9-78789B842EAA}" srcOrd="0" destOrd="0" presId="urn:microsoft.com/office/officeart/2011/layout/CircleProcess"/>
    <dgm:cxn modelId="{0DEE7C31-6D9D-4E70-95DF-9933CC9B72EC}" type="presParOf" srcId="{24D0708E-2FFF-41CE-A89C-3B93A91796D5}" destId="{21EF4E2F-1835-49D4-AA26-AED7C4BC6F62}" srcOrd="0" destOrd="0" presId="urn:microsoft.com/office/officeart/2011/layout/CircleProcess"/>
    <dgm:cxn modelId="{DC9A6C74-552C-4B49-989F-4FF90735EB14}" type="presParOf" srcId="{21EF4E2F-1835-49D4-AA26-AED7C4BC6F62}" destId="{88D9CBCB-280E-42AC-92D5-83D7C819E2B9}" srcOrd="0" destOrd="0" presId="urn:microsoft.com/office/officeart/2011/layout/CircleProcess"/>
    <dgm:cxn modelId="{49F3D6D1-2DA3-41FF-9587-65132E243733}" type="presParOf" srcId="{24D0708E-2FFF-41CE-A89C-3B93A91796D5}" destId="{329F6080-F1A6-43F8-AC08-50ADB5E18CC0}" srcOrd="1" destOrd="0" presId="urn:microsoft.com/office/officeart/2011/layout/CircleProcess"/>
    <dgm:cxn modelId="{91E36995-2AD9-4D4D-941C-C290215FD626}" type="presParOf" srcId="{329F6080-F1A6-43F8-AC08-50ADB5E18CC0}" destId="{85B9F52E-24D6-4AB5-92A9-78789B842EAA}" srcOrd="0" destOrd="0" presId="urn:microsoft.com/office/officeart/2011/layout/CircleProcess"/>
    <dgm:cxn modelId="{6F674DC4-15BC-4CE6-83DA-1EFC38492377}" type="presParOf" srcId="{24D0708E-2FFF-41CE-A89C-3B93A91796D5}" destId="{BF658229-7A44-428A-9DD6-202E72E68DE6}" srcOrd="2" destOrd="0" presId="urn:microsoft.com/office/officeart/2011/layout/CircleProcess"/>
    <dgm:cxn modelId="{6A49728E-D019-4A60-A1D4-31FDB635CDEB}" type="presParOf" srcId="{24D0708E-2FFF-41CE-A89C-3B93A91796D5}" destId="{0CE46F27-334C-4252-86B3-6788FE405A93}" srcOrd="3" destOrd="0" presId="urn:microsoft.com/office/officeart/2011/layout/CircleProcess"/>
    <dgm:cxn modelId="{9996D567-12F5-43B0-9AB4-3545552CA31C}" type="presParOf" srcId="{0CE46F27-334C-4252-86B3-6788FE405A93}" destId="{DDB129FE-794E-4F23-8127-6164DF0D2B95}" srcOrd="0" destOrd="0" presId="urn:microsoft.com/office/officeart/2011/layout/CircleProcess"/>
    <dgm:cxn modelId="{C1DD405F-9ACE-4A1D-B600-C1C24182E54A}" type="presParOf" srcId="{24D0708E-2FFF-41CE-A89C-3B93A91796D5}" destId="{40DBC708-6431-4231-8B31-996C2731B349}" srcOrd="4" destOrd="0" presId="urn:microsoft.com/office/officeart/2011/layout/CircleProcess"/>
    <dgm:cxn modelId="{801BD2C2-13C8-43AF-9DFA-85482EA0803A}" type="presParOf" srcId="{40DBC708-6431-4231-8B31-996C2731B349}" destId="{B0A59771-C454-49FD-87F6-CD61E453F789}" srcOrd="0" destOrd="0" presId="urn:microsoft.com/office/officeart/2011/layout/CircleProcess"/>
    <dgm:cxn modelId="{67EE60DD-E7DE-4419-9125-A3F221B225AB}" type="presParOf" srcId="{24D0708E-2FFF-41CE-A89C-3B93A91796D5}" destId="{02FB81AC-1F6A-4983-8143-AF04568C31A8}" srcOrd="5" destOrd="0" presId="urn:microsoft.com/office/officeart/2011/layout/CircleProcess"/>
    <dgm:cxn modelId="{E39130FF-9673-4F6D-A19A-1DED6DC96D2E}" type="presParOf" srcId="{24D0708E-2FFF-41CE-A89C-3B93A91796D5}" destId="{EC94DA04-A36E-40AC-ACBC-3359A5BB321F}" srcOrd="6" destOrd="0" presId="urn:microsoft.com/office/officeart/2011/layout/CircleProcess"/>
    <dgm:cxn modelId="{24BDB414-3C12-485E-BAEF-6B3A80328060}" type="presParOf" srcId="{EC94DA04-A36E-40AC-ACBC-3359A5BB321F}" destId="{EA902AAF-5334-4BA6-8260-D6FDC4F4FF49}" srcOrd="0" destOrd="0" presId="urn:microsoft.com/office/officeart/2011/layout/CircleProcess"/>
    <dgm:cxn modelId="{D00BFEA6-370A-4E72-9E9E-D754B6C8D141}" type="presParOf" srcId="{24D0708E-2FFF-41CE-A89C-3B93A91796D5}" destId="{30B1F8C4-E860-4AEA-AA19-082BE49C0A00}" srcOrd="7" destOrd="0" presId="urn:microsoft.com/office/officeart/2011/layout/CircleProcess"/>
    <dgm:cxn modelId="{818F834C-61A2-489E-8676-AC708ACD9331}" type="presParOf" srcId="{30B1F8C4-E860-4AEA-AA19-082BE49C0A00}" destId="{17BA5022-9B56-4E62-ABD4-8C134FD6C8D6}" srcOrd="0" destOrd="0" presId="urn:microsoft.com/office/officeart/2011/layout/CircleProcess"/>
    <dgm:cxn modelId="{4AB39583-D3BA-41C3-86D4-39DD4D7F800E}" type="presParOf" srcId="{24D0708E-2FFF-41CE-A89C-3B93A91796D5}" destId="{BFA6A915-3EB0-469D-A893-56BD82DE1ACB}" srcOrd="8" destOrd="0" presId="urn:microsoft.com/office/officeart/2011/layout/CircleProcess"/>
    <dgm:cxn modelId="{7A7B18A4-93CC-492C-9403-D880D0D6BA2D}" type="presParOf" srcId="{24D0708E-2FFF-41CE-A89C-3B93A91796D5}" destId="{4034E60E-CBD2-4105-8013-C91374564712}" srcOrd="9" destOrd="0" presId="urn:microsoft.com/office/officeart/2011/layout/CircleProcess"/>
    <dgm:cxn modelId="{53FE0913-D4B8-40AD-A846-BE9C4BAEFE6F}" type="presParOf" srcId="{4034E60E-CBD2-4105-8013-C91374564712}" destId="{03CCF46E-BB7E-4E7A-BC31-BF4D7564865A}" srcOrd="0" destOrd="0" presId="urn:microsoft.com/office/officeart/2011/layout/CircleProcess"/>
    <dgm:cxn modelId="{634BDF4F-060D-4CA0-B248-797D0071F184}" type="presParOf" srcId="{24D0708E-2FFF-41CE-A89C-3B93A91796D5}" destId="{E21CE943-A954-4049-BBFB-C7A7CD7A420F}" srcOrd="10" destOrd="0" presId="urn:microsoft.com/office/officeart/2011/layout/CircleProcess"/>
    <dgm:cxn modelId="{71A9AEB1-0FE3-4603-9A6B-7BEAE80C0631}" type="presParOf" srcId="{E21CE943-A954-4049-BBFB-C7A7CD7A420F}" destId="{39F810CC-6BEF-41DA-A6EE-9EF3AAAF755D}" srcOrd="0" destOrd="0" presId="urn:microsoft.com/office/officeart/2011/layout/CircleProcess"/>
    <dgm:cxn modelId="{CA537CE1-2B85-4B94-8CE7-E5DEF235809D}" type="presParOf" srcId="{24D0708E-2FFF-41CE-A89C-3B93A91796D5}" destId="{D31F87ED-ED55-4A1B-B6C4-8EDC74E59866}"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CB2CA-50C2-4351-8914-E46937FB1DEA}">
      <dsp:nvSpPr>
        <dsp:cNvPr id="0" name=""/>
        <dsp:cNvSpPr/>
      </dsp:nvSpPr>
      <dsp:spPr>
        <a:xfrm>
          <a:off x="4300419" y="2861969"/>
          <a:ext cx="2235988" cy="855001"/>
        </a:xfrm>
        <a:custGeom>
          <a:avLst/>
          <a:gdLst/>
          <a:ahLst/>
          <a:cxnLst/>
          <a:rect l="0" t="0" r="0" b="0"/>
          <a:pathLst>
            <a:path>
              <a:moveTo>
                <a:pt x="0" y="0"/>
              </a:moveTo>
              <a:lnTo>
                <a:pt x="0" y="442479"/>
              </a:lnTo>
              <a:lnTo>
                <a:pt x="2235988" y="442479"/>
              </a:lnTo>
              <a:lnTo>
                <a:pt x="2235988" y="85500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21C03-F5AA-4368-8931-C368F2577617}">
      <dsp:nvSpPr>
        <dsp:cNvPr id="0" name=""/>
        <dsp:cNvSpPr/>
      </dsp:nvSpPr>
      <dsp:spPr>
        <a:xfrm>
          <a:off x="2192980" y="2861969"/>
          <a:ext cx="2107438" cy="855001"/>
        </a:xfrm>
        <a:custGeom>
          <a:avLst/>
          <a:gdLst/>
          <a:ahLst/>
          <a:cxnLst/>
          <a:rect l="0" t="0" r="0" b="0"/>
          <a:pathLst>
            <a:path>
              <a:moveTo>
                <a:pt x="2107438" y="0"/>
              </a:moveTo>
              <a:lnTo>
                <a:pt x="2107438" y="442479"/>
              </a:lnTo>
              <a:lnTo>
                <a:pt x="0" y="442479"/>
              </a:lnTo>
              <a:lnTo>
                <a:pt x="0" y="85500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4B80B-9ECD-43C1-A91C-020C2B9378C1}">
      <dsp:nvSpPr>
        <dsp:cNvPr id="0" name=""/>
        <dsp:cNvSpPr/>
      </dsp:nvSpPr>
      <dsp:spPr>
        <a:xfrm>
          <a:off x="533383" y="897577"/>
          <a:ext cx="7534070" cy="19643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n-US" sz="5400" b="1" u="sng" kern="1200" dirty="0">
              <a:latin typeface="Arial" panose="020B0604020202020204" pitchFamily="34" charset="0"/>
              <a:cs typeface="Arial" panose="020B0604020202020204" pitchFamily="34" charset="0"/>
            </a:rPr>
            <a:t>Post Employment Benefits</a:t>
          </a:r>
          <a:endParaRPr lang="en-IN" sz="5400" kern="1200" dirty="0">
            <a:latin typeface="Arial" panose="020B0604020202020204" pitchFamily="34" charset="0"/>
            <a:cs typeface="Arial" panose="020B0604020202020204" pitchFamily="34" charset="0"/>
          </a:endParaRPr>
        </a:p>
      </dsp:txBody>
      <dsp:txXfrm>
        <a:off x="533383" y="897577"/>
        <a:ext cx="7534070" cy="1964391"/>
      </dsp:txXfrm>
    </dsp:sp>
    <dsp:sp modelId="{14EDC982-7046-44CE-9A6B-3235FC72DF60}">
      <dsp:nvSpPr>
        <dsp:cNvPr id="0" name=""/>
        <dsp:cNvSpPr/>
      </dsp:nvSpPr>
      <dsp:spPr>
        <a:xfrm>
          <a:off x="228588" y="3716971"/>
          <a:ext cx="3928783" cy="12360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Defined Contribution Plan</a:t>
          </a:r>
          <a:endParaRPr lang="en-IN" sz="3200" kern="1200" dirty="0"/>
        </a:p>
      </dsp:txBody>
      <dsp:txXfrm>
        <a:off x="228588" y="3716971"/>
        <a:ext cx="3928783" cy="1236034"/>
      </dsp:txXfrm>
    </dsp:sp>
    <dsp:sp modelId="{E25B1171-FFC7-42D6-B8C9-BFD511AECFB2}">
      <dsp:nvSpPr>
        <dsp:cNvPr id="0" name=""/>
        <dsp:cNvSpPr/>
      </dsp:nvSpPr>
      <dsp:spPr>
        <a:xfrm>
          <a:off x="4572015" y="3716971"/>
          <a:ext cx="3928783" cy="123603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Defined Benefit Plan</a:t>
          </a:r>
          <a:endParaRPr lang="en-IN" sz="3200" kern="1200" dirty="0"/>
        </a:p>
      </dsp:txBody>
      <dsp:txXfrm>
        <a:off x="4572015" y="3716971"/>
        <a:ext cx="3928783" cy="123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37D33-A749-4C14-92D1-33F6EBDCFEEF}">
      <dsp:nvSpPr>
        <dsp:cNvPr id="0" name=""/>
        <dsp:cNvSpPr/>
      </dsp:nvSpPr>
      <dsp:spPr>
        <a:xfrm>
          <a:off x="5557561" y="2986013"/>
          <a:ext cx="359885" cy="1124996"/>
        </a:xfrm>
        <a:custGeom>
          <a:avLst/>
          <a:gdLst/>
          <a:ahLst/>
          <a:cxnLst/>
          <a:rect l="0" t="0" r="0" b="0"/>
          <a:pathLst>
            <a:path>
              <a:moveTo>
                <a:pt x="0" y="0"/>
              </a:moveTo>
              <a:lnTo>
                <a:pt x="0" y="1124996"/>
              </a:lnTo>
              <a:lnTo>
                <a:pt x="359885" y="112499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56EFB-81B4-4E90-821F-3986C4BCFBE3}">
      <dsp:nvSpPr>
        <dsp:cNvPr id="0" name=""/>
        <dsp:cNvSpPr/>
      </dsp:nvSpPr>
      <dsp:spPr>
        <a:xfrm>
          <a:off x="4263646" y="1234603"/>
          <a:ext cx="2280645" cy="517996"/>
        </a:xfrm>
        <a:custGeom>
          <a:avLst/>
          <a:gdLst/>
          <a:ahLst/>
          <a:cxnLst/>
          <a:rect l="0" t="0" r="0" b="0"/>
          <a:pathLst>
            <a:path>
              <a:moveTo>
                <a:pt x="0" y="0"/>
              </a:moveTo>
              <a:lnTo>
                <a:pt x="0" y="258979"/>
              </a:lnTo>
              <a:lnTo>
                <a:pt x="2280645" y="258979"/>
              </a:lnTo>
              <a:lnTo>
                <a:pt x="2280645" y="517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AC3FD1-30D2-42EE-B577-133C7E39633D}">
      <dsp:nvSpPr>
        <dsp:cNvPr id="0" name=""/>
        <dsp:cNvSpPr/>
      </dsp:nvSpPr>
      <dsp:spPr>
        <a:xfrm>
          <a:off x="785325" y="2833613"/>
          <a:ext cx="281478" cy="1264131"/>
        </a:xfrm>
        <a:custGeom>
          <a:avLst/>
          <a:gdLst/>
          <a:ahLst/>
          <a:cxnLst/>
          <a:rect l="0" t="0" r="0" b="0"/>
          <a:pathLst>
            <a:path>
              <a:moveTo>
                <a:pt x="0" y="0"/>
              </a:moveTo>
              <a:lnTo>
                <a:pt x="0" y="1264131"/>
              </a:lnTo>
              <a:lnTo>
                <a:pt x="281478" y="1264131"/>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734C2-FE0F-46E5-9386-54B1D6A5BDD6}">
      <dsp:nvSpPr>
        <dsp:cNvPr id="0" name=""/>
        <dsp:cNvSpPr/>
      </dsp:nvSpPr>
      <dsp:spPr>
        <a:xfrm>
          <a:off x="1688351" y="1234603"/>
          <a:ext cx="2575295" cy="517996"/>
        </a:xfrm>
        <a:custGeom>
          <a:avLst/>
          <a:gdLst/>
          <a:ahLst/>
          <a:cxnLst/>
          <a:rect l="0" t="0" r="0" b="0"/>
          <a:pathLst>
            <a:path>
              <a:moveTo>
                <a:pt x="2575295" y="0"/>
              </a:moveTo>
              <a:lnTo>
                <a:pt x="2575295" y="258979"/>
              </a:lnTo>
              <a:lnTo>
                <a:pt x="0" y="258979"/>
              </a:lnTo>
              <a:lnTo>
                <a:pt x="0" y="517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89B7C3-C417-4AFE-8CE0-35EC9348C64E}">
      <dsp:nvSpPr>
        <dsp:cNvPr id="0" name=""/>
        <dsp:cNvSpPr/>
      </dsp:nvSpPr>
      <dsp:spPr>
        <a:xfrm>
          <a:off x="1974086" y="1190"/>
          <a:ext cx="4579120" cy="1233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Obligation under Post Employment benefit plan</a:t>
          </a:r>
          <a:endParaRPr lang="en-IN" sz="3000" kern="1200" dirty="0"/>
        </a:p>
      </dsp:txBody>
      <dsp:txXfrm>
        <a:off x="1974086" y="1190"/>
        <a:ext cx="4579120" cy="1233413"/>
      </dsp:txXfrm>
    </dsp:sp>
    <dsp:sp modelId="{EEE09F31-F564-4B9C-8D11-A90C65A05C48}">
      <dsp:nvSpPr>
        <dsp:cNvPr id="0" name=""/>
        <dsp:cNvSpPr/>
      </dsp:nvSpPr>
      <dsp:spPr>
        <a:xfrm>
          <a:off x="559568" y="1752600"/>
          <a:ext cx="2257565" cy="1081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Funded       Obligation</a:t>
          </a:r>
          <a:endParaRPr lang="en-IN" sz="3000" kern="1200" dirty="0"/>
        </a:p>
      </dsp:txBody>
      <dsp:txXfrm>
        <a:off x="559568" y="1752600"/>
        <a:ext cx="2257565" cy="1081012"/>
      </dsp:txXfrm>
    </dsp:sp>
    <dsp:sp modelId="{CED12EC9-B2B9-43D3-BFCB-0870900D9F8E}">
      <dsp:nvSpPr>
        <dsp:cNvPr id="0" name=""/>
        <dsp:cNvSpPr/>
      </dsp:nvSpPr>
      <dsp:spPr>
        <a:xfrm>
          <a:off x="1066803" y="3471090"/>
          <a:ext cx="2466826" cy="12533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Company has planned asset</a:t>
          </a:r>
          <a:endParaRPr lang="en-IN" sz="3000" kern="1200" dirty="0"/>
        </a:p>
      </dsp:txBody>
      <dsp:txXfrm>
        <a:off x="1066803" y="3471090"/>
        <a:ext cx="2466826" cy="1253308"/>
      </dsp:txXfrm>
    </dsp:sp>
    <dsp:sp modelId="{6013DE74-B163-4FD2-AAD2-00D23FCFB6B6}">
      <dsp:nvSpPr>
        <dsp:cNvPr id="0" name=""/>
        <dsp:cNvSpPr/>
      </dsp:nvSpPr>
      <dsp:spPr>
        <a:xfrm>
          <a:off x="5310879" y="1752600"/>
          <a:ext cx="2466826" cy="1233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Non- Funded Obligation</a:t>
          </a:r>
          <a:endParaRPr lang="en-IN" sz="3000" kern="1200" dirty="0"/>
        </a:p>
      </dsp:txBody>
      <dsp:txXfrm>
        <a:off x="5310879" y="1752600"/>
        <a:ext cx="2466826" cy="1233413"/>
      </dsp:txXfrm>
    </dsp:sp>
    <dsp:sp modelId="{34B74F22-906C-44FF-8CF8-15AA7B8EE36E}">
      <dsp:nvSpPr>
        <dsp:cNvPr id="0" name=""/>
        <dsp:cNvSpPr/>
      </dsp:nvSpPr>
      <dsp:spPr>
        <a:xfrm>
          <a:off x="5917447" y="3494303"/>
          <a:ext cx="2466826" cy="12334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a:t>Company does not have planned asset</a:t>
          </a:r>
          <a:endParaRPr lang="en-IN" sz="3000" kern="1200" dirty="0"/>
        </a:p>
      </dsp:txBody>
      <dsp:txXfrm>
        <a:off x="5917447" y="3494303"/>
        <a:ext cx="2466826" cy="123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D51E0-293C-4761-8DAE-3E55BAE69B05}">
      <dsp:nvSpPr>
        <dsp:cNvPr id="0" name=""/>
        <dsp:cNvSpPr/>
      </dsp:nvSpPr>
      <dsp:spPr>
        <a:xfrm>
          <a:off x="1126668" y="353021"/>
          <a:ext cx="1275159" cy="637579"/>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t>Tax Expense</a:t>
          </a:r>
        </a:p>
      </dsp:txBody>
      <dsp:txXfrm>
        <a:off x="1145342" y="371695"/>
        <a:ext cx="1237811" cy="600231"/>
      </dsp:txXfrm>
    </dsp:sp>
    <dsp:sp modelId="{A09D9D06-98D5-4B20-8E9B-BB81D9D25939}">
      <dsp:nvSpPr>
        <dsp:cNvPr id="0" name=""/>
        <dsp:cNvSpPr/>
      </dsp:nvSpPr>
      <dsp:spPr>
        <a:xfrm rot="19520576">
          <a:off x="2346816" y="453665"/>
          <a:ext cx="620085" cy="83671"/>
        </a:xfrm>
        <a:custGeom>
          <a:avLst/>
          <a:gdLst/>
          <a:ahLst/>
          <a:cxnLst/>
          <a:rect l="0" t="0" r="0" b="0"/>
          <a:pathLst>
            <a:path>
              <a:moveTo>
                <a:pt x="0" y="41835"/>
              </a:moveTo>
              <a:lnTo>
                <a:pt x="620085" y="41835"/>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641357" y="479999"/>
        <a:ext cx="31004" cy="31004"/>
      </dsp:txXfrm>
    </dsp:sp>
    <dsp:sp modelId="{C84DE8B4-49A5-4352-8EBE-4283CA7C817D}">
      <dsp:nvSpPr>
        <dsp:cNvPr id="0" name=""/>
        <dsp:cNvSpPr/>
      </dsp:nvSpPr>
      <dsp:spPr>
        <a:xfrm>
          <a:off x="2911891" y="401"/>
          <a:ext cx="2189550" cy="637579"/>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t>Current Tax</a:t>
          </a:r>
        </a:p>
      </dsp:txBody>
      <dsp:txXfrm>
        <a:off x="2930565" y="19075"/>
        <a:ext cx="2152202" cy="600231"/>
      </dsp:txXfrm>
    </dsp:sp>
    <dsp:sp modelId="{A4DF05D8-5665-42FF-889A-1E1BC3841C63}">
      <dsp:nvSpPr>
        <dsp:cNvPr id="0" name=""/>
        <dsp:cNvSpPr/>
      </dsp:nvSpPr>
      <dsp:spPr>
        <a:xfrm rot="2205502">
          <a:off x="2338533" y="820474"/>
          <a:ext cx="636651" cy="83671"/>
        </a:xfrm>
        <a:custGeom>
          <a:avLst/>
          <a:gdLst/>
          <a:ahLst/>
          <a:cxnLst/>
          <a:rect l="0" t="0" r="0" b="0"/>
          <a:pathLst>
            <a:path>
              <a:moveTo>
                <a:pt x="0" y="41835"/>
              </a:moveTo>
              <a:lnTo>
                <a:pt x="636651" y="41835"/>
              </a:lnTo>
            </a:path>
          </a:pathLst>
        </a:custGeom>
        <a:noFill/>
        <a:ln w="1905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2640943" y="846394"/>
        <a:ext cx="31832" cy="31832"/>
      </dsp:txXfrm>
    </dsp:sp>
    <dsp:sp modelId="{8FF141DB-FF54-49C0-BC89-64F6D106EA7A}">
      <dsp:nvSpPr>
        <dsp:cNvPr id="0" name=""/>
        <dsp:cNvSpPr/>
      </dsp:nvSpPr>
      <dsp:spPr>
        <a:xfrm>
          <a:off x="2911891" y="734020"/>
          <a:ext cx="2215283" cy="637579"/>
        </a:xfrm>
        <a:prstGeom prst="roundRect">
          <a:avLst>
            <a:gd name="adj" fmla="val 10000"/>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IN" sz="2100" kern="1200" dirty="0"/>
            <a:t>Deferred Tax</a:t>
          </a:r>
        </a:p>
      </dsp:txBody>
      <dsp:txXfrm>
        <a:off x="2930565" y="752694"/>
        <a:ext cx="2177935" cy="6002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9CBCB-280E-42AC-92D5-83D7C819E2B9}">
      <dsp:nvSpPr>
        <dsp:cNvPr id="0" name=""/>
        <dsp:cNvSpPr/>
      </dsp:nvSpPr>
      <dsp:spPr>
        <a:xfrm>
          <a:off x="6543434" y="727291"/>
          <a:ext cx="1906887" cy="19069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9F52E-24D6-4AB5-92A9-78789B842EAA}">
      <dsp:nvSpPr>
        <dsp:cNvPr id="0" name=""/>
        <dsp:cNvSpPr/>
      </dsp:nvSpPr>
      <dsp:spPr>
        <a:xfrm>
          <a:off x="6607215" y="790868"/>
          <a:ext cx="1780143" cy="1779830"/>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Create Deferred Tax Liabilities</a:t>
          </a:r>
        </a:p>
        <a:p>
          <a:pPr lvl="0" algn="ctr" defTabSz="889000">
            <a:lnSpc>
              <a:spcPct val="90000"/>
            </a:lnSpc>
            <a:spcBef>
              <a:spcPct val="0"/>
            </a:spcBef>
            <a:spcAft>
              <a:spcPct val="35000"/>
            </a:spcAft>
          </a:pPr>
          <a:r>
            <a:rPr lang="en-IN" sz="2000" kern="1200" dirty="0"/>
            <a:t>(DTL)</a:t>
          </a:r>
        </a:p>
      </dsp:txBody>
      <dsp:txXfrm>
        <a:off x="6861522" y="1045177"/>
        <a:ext cx="1271531" cy="1271211"/>
      </dsp:txXfrm>
    </dsp:sp>
    <dsp:sp modelId="{DDB129FE-794E-4F23-8127-6164DF0D2B95}">
      <dsp:nvSpPr>
        <dsp:cNvPr id="0" name=""/>
        <dsp:cNvSpPr/>
      </dsp:nvSpPr>
      <dsp:spPr>
        <a:xfrm rot="2700000">
          <a:off x="4564573" y="727157"/>
          <a:ext cx="1906918" cy="190691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59771-C454-49FD-87F6-CD61E453F789}">
      <dsp:nvSpPr>
        <dsp:cNvPr id="0" name=""/>
        <dsp:cNvSpPr/>
      </dsp:nvSpPr>
      <dsp:spPr>
        <a:xfrm>
          <a:off x="4636547" y="790868"/>
          <a:ext cx="1780143" cy="1779830"/>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Pay more Tax in Future</a:t>
          </a:r>
        </a:p>
      </dsp:txBody>
      <dsp:txXfrm>
        <a:off x="4890853" y="1045177"/>
        <a:ext cx="1271531" cy="1271211"/>
      </dsp:txXfrm>
    </dsp:sp>
    <dsp:sp modelId="{EA902AAF-5334-4BA6-8260-D6FDC4F4FF49}">
      <dsp:nvSpPr>
        <dsp:cNvPr id="0" name=""/>
        <dsp:cNvSpPr/>
      </dsp:nvSpPr>
      <dsp:spPr>
        <a:xfrm rot="2700000">
          <a:off x="2602081" y="727157"/>
          <a:ext cx="1906918" cy="190691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A5022-9B56-4E62-ABD4-8C134FD6C8D6}">
      <dsp:nvSpPr>
        <dsp:cNvPr id="0" name=""/>
        <dsp:cNvSpPr/>
      </dsp:nvSpPr>
      <dsp:spPr>
        <a:xfrm>
          <a:off x="2665878" y="790868"/>
          <a:ext cx="1780143" cy="1779830"/>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Pay less tax now</a:t>
          </a:r>
        </a:p>
      </dsp:txBody>
      <dsp:txXfrm>
        <a:off x="2920184" y="1045177"/>
        <a:ext cx="1271531" cy="1271211"/>
      </dsp:txXfrm>
    </dsp:sp>
    <dsp:sp modelId="{03CCF46E-BB7E-4E7A-BC31-BF4D7564865A}">
      <dsp:nvSpPr>
        <dsp:cNvPr id="0" name=""/>
        <dsp:cNvSpPr/>
      </dsp:nvSpPr>
      <dsp:spPr>
        <a:xfrm rot="2700000">
          <a:off x="631413" y="727157"/>
          <a:ext cx="1906918" cy="1906918"/>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810CC-6BEF-41DA-A6EE-9EF3AAAF755D}">
      <dsp:nvSpPr>
        <dsp:cNvPr id="0" name=""/>
        <dsp:cNvSpPr/>
      </dsp:nvSpPr>
      <dsp:spPr>
        <a:xfrm>
          <a:off x="695209" y="790868"/>
          <a:ext cx="1780143" cy="1779830"/>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Book profit higher than the taxable profit</a:t>
          </a:r>
        </a:p>
      </dsp:txBody>
      <dsp:txXfrm>
        <a:off x="949516" y="1045177"/>
        <a:ext cx="1271531" cy="1271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9CBCB-280E-42AC-92D5-83D7C819E2B9}">
      <dsp:nvSpPr>
        <dsp:cNvPr id="0" name=""/>
        <dsp:cNvSpPr/>
      </dsp:nvSpPr>
      <dsp:spPr>
        <a:xfrm>
          <a:off x="6553335" y="723001"/>
          <a:ext cx="1915468" cy="19155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9F52E-24D6-4AB5-92A9-78789B842EAA}">
      <dsp:nvSpPr>
        <dsp:cNvPr id="0" name=""/>
        <dsp:cNvSpPr/>
      </dsp:nvSpPr>
      <dsp:spPr>
        <a:xfrm>
          <a:off x="6617403" y="786864"/>
          <a:ext cx="1788154" cy="1787839"/>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Create Deferred Tax Asset</a:t>
          </a:r>
        </a:p>
        <a:p>
          <a:pPr lvl="0" algn="ctr" defTabSz="889000">
            <a:lnSpc>
              <a:spcPct val="90000"/>
            </a:lnSpc>
            <a:spcBef>
              <a:spcPct val="0"/>
            </a:spcBef>
            <a:spcAft>
              <a:spcPct val="35000"/>
            </a:spcAft>
          </a:pPr>
          <a:r>
            <a:rPr lang="en-IN" sz="2000" kern="1200" dirty="0"/>
            <a:t>(DTA)</a:t>
          </a:r>
        </a:p>
      </dsp:txBody>
      <dsp:txXfrm>
        <a:off x="6872853" y="1042318"/>
        <a:ext cx="1277252" cy="1276932"/>
      </dsp:txXfrm>
    </dsp:sp>
    <dsp:sp modelId="{DDB129FE-794E-4F23-8127-6164DF0D2B95}">
      <dsp:nvSpPr>
        <dsp:cNvPr id="0" name=""/>
        <dsp:cNvSpPr/>
      </dsp:nvSpPr>
      <dsp:spPr>
        <a:xfrm rot="2700000">
          <a:off x="4565568" y="722866"/>
          <a:ext cx="1915500" cy="1915500"/>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59771-C454-49FD-87F6-CD61E453F789}">
      <dsp:nvSpPr>
        <dsp:cNvPr id="0" name=""/>
        <dsp:cNvSpPr/>
      </dsp:nvSpPr>
      <dsp:spPr>
        <a:xfrm>
          <a:off x="4637866" y="786864"/>
          <a:ext cx="1788154" cy="1787839"/>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Pay less Tax in Future</a:t>
          </a:r>
        </a:p>
      </dsp:txBody>
      <dsp:txXfrm>
        <a:off x="4893316" y="1042318"/>
        <a:ext cx="1277252" cy="1276932"/>
      </dsp:txXfrm>
    </dsp:sp>
    <dsp:sp modelId="{EA902AAF-5334-4BA6-8260-D6FDC4F4FF49}">
      <dsp:nvSpPr>
        <dsp:cNvPr id="0" name=""/>
        <dsp:cNvSpPr/>
      </dsp:nvSpPr>
      <dsp:spPr>
        <a:xfrm rot="2700000">
          <a:off x="2594246" y="722866"/>
          <a:ext cx="1915500" cy="1915500"/>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A5022-9B56-4E62-ABD4-8C134FD6C8D6}">
      <dsp:nvSpPr>
        <dsp:cNvPr id="0" name=""/>
        <dsp:cNvSpPr/>
      </dsp:nvSpPr>
      <dsp:spPr>
        <a:xfrm>
          <a:off x="2658329" y="786864"/>
          <a:ext cx="1788154" cy="1787839"/>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Pay more tax now</a:t>
          </a:r>
        </a:p>
      </dsp:txBody>
      <dsp:txXfrm>
        <a:off x="2913780" y="1042318"/>
        <a:ext cx="1277252" cy="1276932"/>
      </dsp:txXfrm>
    </dsp:sp>
    <dsp:sp modelId="{03CCF46E-BB7E-4E7A-BC31-BF4D7564865A}">
      <dsp:nvSpPr>
        <dsp:cNvPr id="0" name=""/>
        <dsp:cNvSpPr/>
      </dsp:nvSpPr>
      <dsp:spPr>
        <a:xfrm rot="2700000">
          <a:off x="614709" y="722866"/>
          <a:ext cx="1915500" cy="1915500"/>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810CC-6BEF-41DA-A6EE-9EF3AAAF755D}">
      <dsp:nvSpPr>
        <dsp:cNvPr id="0" name=""/>
        <dsp:cNvSpPr/>
      </dsp:nvSpPr>
      <dsp:spPr>
        <a:xfrm>
          <a:off x="678793" y="786864"/>
          <a:ext cx="1788154" cy="1787839"/>
        </a:xfrm>
        <a:prstGeom prst="ellips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kern="1200" dirty="0"/>
            <a:t>Book profit less than the taxable profit</a:t>
          </a:r>
        </a:p>
      </dsp:txBody>
      <dsp:txXfrm>
        <a:off x="934243" y="1042318"/>
        <a:ext cx="1277252" cy="12769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2FC6D-234B-4208-9154-88DB4350E53C}" type="datetimeFigureOut">
              <a:rPr lang="en-US" smtClean="0"/>
              <a:pPr/>
              <a:t>5/15/2021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26B78-0265-4F92-8600-96A486139899}" type="slidenum">
              <a:rPr lang="en-IN" smtClean="0"/>
              <a:pPr/>
              <a:t>‹#›</a:t>
            </a:fld>
            <a:endParaRPr lang="en-IN"/>
          </a:p>
        </p:txBody>
      </p:sp>
    </p:spTree>
    <p:extLst>
      <p:ext uri="{BB962C8B-B14F-4D97-AF65-F5344CB8AC3E}">
        <p14:creationId xmlns:p14="http://schemas.microsoft.com/office/powerpoint/2010/main" val="178578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5D8E72-B083-447C-A0AE-05142A13BC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5F26B78-0265-4F92-8600-96A48613989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5F26B78-0265-4F92-8600-96A486139899}" type="slidenum">
              <a:rPr lang="en-IN" smtClean="0"/>
              <a:pPr/>
              <a:t>11</a:t>
            </a:fld>
            <a:endParaRPr lang="en-IN"/>
          </a:p>
        </p:txBody>
      </p:sp>
    </p:spTree>
    <p:extLst>
      <p:ext uri="{BB962C8B-B14F-4D97-AF65-F5344CB8AC3E}">
        <p14:creationId xmlns:p14="http://schemas.microsoft.com/office/powerpoint/2010/main" val="921593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5F26B78-0265-4F92-8600-96A486139899}" type="slidenum">
              <a:rPr lang="en-IN" smtClean="0"/>
              <a:pPr/>
              <a:t>14</a:t>
            </a:fld>
            <a:endParaRPr lang="en-IN"/>
          </a:p>
        </p:txBody>
      </p:sp>
    </p:spTree>
    <p:extLst>
      <p:ext uri="{BB962C8B-B14F-4D97-AF65-F5344CB8AC3E}">
        <p14:creationId xmlns:p14="http://schemas.microsoft.com/office/powerpoint/2010/main" val="51048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FF286-CB4A-4277-A2DD-FC43FC6A11F2}" type="slidenum">
              <a:rPr lang="en-US" smtClean="0"/>
              <a:pPr/>
              <a:t>26</a:t>
            </a:fld>
            <a:endParaRPr lang="en-US"/>
          </a:p>
        </p:txBody>
      </p:sp>
    </p:spTree>
    <p:extLst>
      <p:ext uri="{BB962C8B-B14F-4D97-AF65-F5344CB8AC3E}">
        <p14:creationId xmlns:p14="http://schemas.microsoft.com/office/powerpoint/2010/main" val="221515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5/15/2021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46401189-CE07-4B57-BAE0-6DAB254304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Title 6"/>
          <p:cNvSpPr>
            <a:spLocks noGrp="1"/>
          </p:cNvSpPr>
          <p:nvPr>
            <p:ph type="title"/>
          </p:nvPr>
        </p:nvSpPr>
        <p:spPr/>
        <p:txBody>
          <a:bodyPr/>
          <a:lstStyle/>
          <a:p>
            <a:r>
              <a:rPr lang="en-US" dirty="0"/>
              <a:t>Click to edit Master title style</a:t>
            </a:r>
            <a:endParaRPr lang="en-IN" dirty="0"/>
          </a:p>
        </p:txBody>
      </p:sp>
      <p:sp>
        <p:nvSpPr>
          <p:cNvPr id="8" name="Date Placeholder 7"/>
          <p:cNvSpPr>
            <a:spLocks noGrp="1"/>
          </p:cNvSpPr>
          <p:nvPr>
            <p:ph type="dt" sz="half" idx="10"/>
          </p:nvPr>
        </p:nvSpPr>
        <p:spPr/>
        <p:txBody>
          <a:bodyPr/>
          <a:lstStyle/>
          <a:p>
            <a:fld id="{1D8BD707-D9CF-40AE-B4C6-C98DA3205C09}" type="datetimeFigureOut">
              <a:rPr lang="en-US" smtClean="0"/>
              <a:pPr/>
              <a:t>5/15/2021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5/15/2021</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5/15/2021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5/15/2021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4953000"/>
            <a:ext cx="4824536" cy="923330"/>
          </a:xfrm>
          <a:prstGeom prst="rect">
            <a:avLst/>
          </a:prstGeom>
          <a:noFill/>
        </p:spPr>
        <p:txBody>
          <a:bodyPr wrap="square" rtlCol="0">
            <a:spAutoFit/>
          </a:bodyPr>
          <a:lstStyle/>
          <a:p>
            <a:pPr algn="r"/>
            <a:r>
              <a:rPr lang="en-IN" dirty="0"/>
              <a:t>Presented by CA Kusai Goawala</a:t>
            </a:r>
          </a:p>
          <a:p>
            <a:pPr algn="r"/>
            <a:r>
              <a:rPr lang="en-IN" dirty="0"/>
              <a:t>For </a:t>
            </a:r>
            <a:r>
              <a:rPr lang="en-IN" dirty="0" smtClean="0"/>
              <a:t>Solapur Branch</a:t>
            </a:r>
            <a:endParaRPr lang="en-IN" dirty="0"/>
          </a:p>
          <a:p>
            <a:pPr algn="r"/>
            <a:r>
              <a:rPr lang="en-IN" dirty="0"/>
              <a:t> </a:t>
            </a:r>
            <a:r>
              <a:rPr lang="en-IN" dirty="0" smtClean="0"/>
              <a:t>29</a:t>
            </a:r>
            <a:r>
              <a:rPr lang="en-IN" baseline="30000" dirty="0" smtClean="0"/>
              <a:t>th</a:t>
            </a:r>
            <a:r>
              <a:rPr lang="en-IN" dirty="0" smtClean="0"/>
              <a:t> </a:t>
            </a:r>
            <a:r>
              <a:rPr lang="en-IN" dirty="0"/>
              <a:t>May 2021</a:t>
            </a:r>
          </a:p>
        </p:txBody>
      </p:sp>
      <p:sp>
        <p:nvSpPr>
          <p:cNvPr id="11" name="Footer Placeholder 9"/>
          <p:cNvSpPr txBox="1">
            <a:spLocks/>
          </p:cNvSpPr>
          <p:nvPr/>
        </p:nvSpPr>
        <p:spPr>
          <a:xfrm>
            <a:off x="6324600" y="6477000"/>
            <a:ext cx="2819400" cy="457200"/>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effectLst/>
                <a:uLnTx/>
                <a:uFillTx/>
                <a:latin typeface="+mn-lt"/>
                <a:ea typeface="+mn-ea"/>
                <a:cs typeface="+mn-cs"/>
              </a:rPr>
              <a:t>CA KUSAI GOAWALA</a:t>
            </a:r>
          </a:p>
        </p:txBody>
      </p:sp>
      <p:sp>
        <p:nvSpPr>
          <p:cNvPr id="9" name="Rectangle 8"/>
          <p:cNvSpPr/>
          <p:nvPr/>
        </p:nvSpPr>
        <p:spPr>
          <a:xfrm>
            <a:off x="1143000" y="1219200"/>
            <a:ext cx="6553200" cy="2369880"/>
          </a:xfrm>
          <a:prstGeom prst="rect">
            <a:avLst/>
          </a:prstGeom>
          <a:noFill/>
        </p:spPr>
        <p:txBody>
          <a:bodyPr wrap="square" lIns="91440" tIns="45720" rIns="91440" bIns="45720">
            <a:spAutoFit/>
          </a:bodyPr>
          <a:lstStyle/>
          <a:p>
            <a:pPr algn="ctr"/>
            <a:r>
              <a:rPr lang="en-US" sz="6000" b="0" i="1" kern="1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ACCOUNTING STANDARDS</a:t>
            </a:r>
          </a:p>
          <a:p>
            <a:pPr algn="ctr"/>
            <a:r>
              <a:rPr lang="en-US" sz="2800" i="1" kern="1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For Non Corporates</a:t>
            </a:r>
            <a:endParaRPr lang="en-I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fontScale="90000"/>
          </a:bodyPr>
          <a:lstStyle/>
          <a:p>
            <a:r>
              <a:rPr lang="en-IN" dirty="0"/>
              <a:t>Exemption and Relaxation in Disclosures</a:t>
            </a:r>
          </a:p>
        </p:txBody>
      </p:sp>
      <p:sp>
        <p:nvSpPr>
          <p:cNvPr id="3" name="Content Placeholder 2"/>
          <p:cNvSpPr>
            <a:spLocks noGrp="1"/>
          </p:cNvSpPr>
          <p:nvPr>
            <p:ph sz="quarter" idx="1"/>
          </p:nvPr>
        </p:nvSpPr>
        <p:spPr>
          <a:xfrm>
            <a:off x="457200" y="2151888"/>
            <a:ext cx="8229600" cy="4325112"/>
          </a:xfrm>
        </p:spPr>
        <p:txBody>
          <a:bodyPr>
            <a:normAutofit/>
          </a:bodyPr>
          <a:lstStyle/>
          <a:p>
            <a:pPr marL="411480" lvl="1" indent="0">
              <a:buNone/>
            </a:pPr>
            <a:r>
              <a:rPr lang="en-IN" dirty="0"/>
              <a:t>AS 10 PPE – Level III, IV</a:t>
            </a:r>
          </a:p>
          <a:p>
            <a:pPr marL="411480" lvl="1" indent="0">
              <a:buNone/>
            </a:pPr>
            <a:r>
              <a:rPr lang="en-IN" dirty="0"/>
              <a:t>AS 11 Foreign Exchange – Level III, IV</a:t>
            </a:r>
          </a:p>
          <a:p>
            <a:pPr marL="411480" lvl="1" indent="0">
              <a:buNone/>
            </a:pPr>
            <a:r>
              <a:rPr lang="en-IN" dirty="0"/>
              <a:t>AS 13 Investments – Level IV</a:t>
            </a:r>
          </a:p>
          <a:p>
            <a:pPr marL="411480" lvl="1" indent="0">
              <a:buNone/>
            </a:pPr>
            <a:r>
              <a:rPr lang="en-IN" dirty="0"/>
              <a:t>AS 15 Employee Benefits – Level II, III and IV</a:t>
            </a:r>
          </a:p>
          <a:p>
            <a:pPr marL="411480" lvl="1" indent="0">
              <a:buNone/>
            </a:pPr>
            <a:r>
              <a:rPr lang="en-IN" dirty="0"/>
              <a:t>AS 19 Lease – Level II, III and IV</a:t>
            </a:r>
          </a:p>
          <a:p>
            <a:pPr marL="411480" lvl="1" indent="0">
              <a:buNone/>
            </a:pPr>
            <a:r>
              <a:rPr lang="en-IN" dirty="0"/>
              <a:t>AS 26 Intangible Asset – Level IV</a:t>
            </a:r>
          </a:p>
          <a:p>
            <a:pPr marL="411480" lvl="1" indent="0">
              <a:buNone/>
            </a:pPr>
            <a:r>
              <a:rPr lang="en-IN" dirty="0"/>
              <a:t>AS 28 Impairment of Assets – Level II, III</a:t>
            </a:r>
          </a:p>
          <a:p>
            <a:pPr marL="411480" lvl="1" indent="0">
              <a:buNone/>
            </a:pPr>
            <a:r>
              <a:rPr lang="en-IN" dirty="0"/>
              <a:t>AS 29 Provisions – Level II, III and IV</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30120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fontScale="90000"/>
          </a:bodyPr>
          <a:lstStyle/>
          <a:p>
            <a:r>
              <a:rPr lang="en-IN" dirty="0"/>
              <a:t>Exemption and Relaxation in Disclosures</a:t>
            </a:r>
          </a:p>
        </p:txBody>
      </p:sp>
      <p:sp>
        <p:nvSpPr>
          <p:cNvPr id="3" name="Content Placeholder 2"/>
          <p:cNvSpPr>
            <a:spLocks noGrp="1"/>
          </p:cNvSpPr>
          <p:nvPr>
            <p:ph sz="quarter" idx="1"/>
          </p:nvPr>
        </p:nvSpPr>
        <p:spPr>
          <a:xfrm>
            <a:off x="457200" y="2151888"/>
            <a:ext cx="8229600" cy="4325112"/>
          </a:xfrm>
        </p:spPr>
        <p:txBody>
          <a:bodyPr>
            <a:normAutofit/>
          </a:bodyPr>
          <a:lstStyle/>
          <a:p>
            <a:pPr marL="411480" lvl="1" indent="0">
              <a:buNone/>
            </a:pPr>
            <a:r>
              <a:rPr lang="en-IN" sz="2400" u="sng" dirty="0"/>
              <a:t>AS 10 PPE </a:t>
            </a:r>
            <a:r>
              <a:rPr lang="en-IN" sz="2400" dirty="0"/>
              <a:t>– Level III, IV</a:t>
            </a:r>
          </a:p>
          <a:p>
            <a:pPr marL="411480" lvl="1" indent="0">
              <a:buNone/>
            </a:pPr>
            <a:r>
              <a:rPr lang="en-IN" sz="2400" dirty="0"/>
              <a:t>Para 87 </a:t>
            </a:r>
            <a:r>
              <a:rPr lang="en-IN" sz="2400" dirty="0" smtClean="0"/>
              <a:t>– disclosure regarding </a:t>
            </a:r>
            <a:r>
              <a:rPr lang="en-IN" sz="2400" dirty="0"/>
              <a:t>Temporary Idle PPE, Fully Depreciated PPE still in Use, Each Revalue Class of PPE, Carrying Amount of PPE retired from Active use but not held for Disposal</a:t>
            </a:r>
            <a:r>
              <a:rPr lang="en-IN" sz="2400" dirty="0" smtClean="0"/>
              <a:t>.</a:t>
            </a:r>
          </a:p>
          <a:p>
            <a:pPr marL="411480" lvl="1" indent="0">
              <a:buNone/>
            </a:pPr>
            <a:endParaRPr lang="en-IN" sz="2400" dirty="0"/>
          </a:p>
          <a:p>
            <a:pPr marL="411480" lvl="1" indent="0">
              <a:buNone/>
            </a:pPr>
            <a:r>
              <a:rPr lang="en-IN" sz="2400" u="sng" dirty="0"/>
              <a:t>AS 11 Foreign Exchange</a:t>
            </a:r>
            <a:r>
              <a:rPr lang="en-IN" sz="2400" dirty="0"/>
              <a:t> – Level III, IV</a:t>
            </a:r>
          </a:p>
          <a:p>
            <a:pPr marL="411480" lvl="1" indent="0">
              <a:buNone/>
            </a:pPr>
            <a:r>
              <a:rPr lang="en-IN" sz="2400" dirty="0"/>
              <a:t>Para </a:t>
            </a:r>
            <a:r>
              <a:rPr lang="en-IN" sz="2400" dirty="0" smtClean="0"/>
              <a:t>44 - </a:t>
            </a:r>
            <a:r>
              <a:rPr lang="en-IN" sz="2400" dirty="0" err="1" smtClean="0"/>
              <a:t>Disclousre</a:t>
            </a:r>
            <a:r>
              <a:rPr lang="en-IN" sz="2400" dirty="0" smtClean="0"/>
              <a:t> </a:t>
            </a:r>
            <a:r>
              <a:rPr lang="en-US" sz="2400" dirty="0" smtClean="0"/>
              <a:t>of </a:t>
            </a:r>
            <a:r>
              <a:rPr lang="en-US" sz="2400" dirty="0"/>
              <a:t>an enterprise’s foreign currency risk management policy. </a:t>
            </a:r>
            <a:endParaRPr lang="en-IN" sz="2400" dirty="0"/>
          </a:p>
          <a:p>
            <a:pPr marL="411480" lvl="1" indent="0">
              <a:buNone/>
            </a:pPr>
            <a:endParaRPr lang="en-IN"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43142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0"/>
            <a:ext cx="8305800" cy="4267200"/>
          </a:xfrm>
          <a:prstGeom prst="rect">
            <a:avLst/>
          </a:prstGeom>
        </p:spPr>
        <p:txBody>
          <a:bodyPr vert="horz">
            <a:normAutofit/>
          </a:bodyPr>
          <a:lstStyle/>
          <a:p>
            <a:pPr marL="411480" lvl="1">
              <a:spcBef>
                <a:spcPts val="300"/>
              </a:spcBef>
              <a:buClr>
                <a:schemeClr val="accent2"/>
              </a:buClr>
              <a:buFont typeface="Georgia"/>
              <a:buNone/>
            </a:pPr>
            <a:r>
              <a:rPr lang="en-IN" sz="2400" u="sng" dirty="0">
                <a:solidFill>
                  <a:schemeClr val="accent2"/>
                </a:solidFill>
              </a:rPr>
              <a:t>AS 13 Investments</a:t>
            </a:r>
            <a:r>
              <a:rPr lang="en-IN" sz="2400" dirty="0">
                <a:solidFill>
                  <a:schemeClr val="accent2"/>
                </a:solidFill>
              </a:rPr>
              <a:t> – Level IV</a:t>
            </a:r>
          </a:p>
          <a:p>
            <a:pPr marL="411480" lvl="1">
              <a:spcBef>
                <a:spcPts val="300"/>
              </a:spcBef>
              <a:buClr>
                <a:schemeClr val="accent2"/>
              </a:buClr>
              <a:buFont typeface="Georgia"/>
              <a:buNone/>
            </a:pPr>
            <a:r>
              <a:rPr lang="en-IN" sz="2400" dirty="0">
                <a:solidFill>
                  <a:schemeClr val="accent2"/>
                </a:solidFill>
              </a:rPr>
              <a:t>Para 35(f) - </a:t>
            </a:r>
            <a:r>
              <a:rPr lang="en-US" sz="2400" dirty="0">
                <a:solidFill>
                  <a:schemeClr val="accent2"/>
                </a:solidFill>
              </a:rPr>
              <a:t>other disclosures as specifically required by the relevant statute governing the </a:t>
            </a:r>
            <a:r>
              <a:rPr lang="en-US" sz="2400" dirty="0" smtClean="0">
                <a:solidFill>
                  <a:schemeClr val="accent2"/>
                </a:solidFill>
              </a:rPr>
              <a:t>enterprise</a:t>
            </a:r>
          </a:p>
          <a:p>
            <a:pPr marL="411480" lvl="1">
              <a:spcBef>
                <a:spcPts val="300"/>
              </a:spcBef>
              <a:buClr>
                <a:schemeClr val="accent2"/>
              </a:buClr>
              <a:buFont typeface="Georgia"/>
              <a:buNone/>
            </a:pPr>
            <a:endParaRPr lang="en-US" sz="2400" dirty="0">
              <a:solidFill>
                <a:schemeClr val="accent2"/>
              </a:solidFill>
            </a:endParaRPr>
          </a:p>
          <a:p>
            <a:pPr marL="411480" lvl="1">
              <a:spcBef>
                <a:spcPts val="300"/>
              </a:spcBef>
              <a:buClr>
                <a:schemeClr val="accent2"/>
              </a:buClr>
            </a:pPr>
            <a:r>
              <a:rPr lang="en-IN" sz="2400" u="sng" dirty="0">
                <a:solidFill>
                  <a:schemeClr val="accent2"/>
                </a:solidFill>
              </a:rPr>
              <a:t>AS 15 Employee Benefits </a:t>
            </a:r>
            <a:r>
              <a:rPr lang="en-IN" sz="2400" dirty="0">
                <a:solidFill>
                  <a:schemeClr val="accent2"/>
                </a:solidFill>
              </a:rPr>
              <a:t>– Level II, III and IV</a:t>
            </a:r>
          </a:p>
          <a:p>
            <a:pPr marL="411480" lvl="1">
              <a:spcBef>
                <a:spcPts val="300"/>
              </a:spcBef>
              <a:buClr>
                <a:schemeClr val="accent2"/>
              </a:buClr>
            </a:pPr>
            <a:r>
              <a:rPr lang="en-IN" sz="2400" dirty="0">
                <a:solidFill>
                  <a:schemeClr val="accent2"/>
                </a:solidFill>
              </a:rPr>
              <a:t>Level II, III whose employees more than 50</a:t>
            </a:r>
          </a:p>
          <a:p>
            <a:pPr marL="411480" lvl="1">
              <a:spcBef>
                <a:spcPts val="300"/>
              </a:spcBef>
              <a:buClr>
                <a:schemeClr val="accent2"/>
              </a:buClr>
            </a:pPr>
            <a:r>
              <a:rPr lang="en-IN" sz="2400" dirty="0">
                <a:solidFill>
                  <a:schemeClr val="accent2"/>
                </a:solidFill>
              </a:rPr>
              <a:t>(a) Para 11 to 16 re Accumulated Leave</a:t>
            </a:r>
          </a:p>
          <a:p>
            <a:pPr marL="411480" lvl="1">
              <a:spcBef>
                <a:spcPts val="300"/>
              </a:spcBef>
              <a:buClr>
                <a:schemeClr val="accent2"/>
              </a:buClr>
            </a:pPr>
            <a:r>
              <a:rPr lang="en-IN" sz="2400" dirty="0">
                <a:solidFill>
                  <a:schemeClr val="accent2"/>
                </a:solidFill>
              </a:rPr>
              <a:t>(b) Para 46 and 139 – Discounting of </a:t>
            </a:r>
            <a:r>
              <a:rPr lang="en-IN" sz="2400" dirty="0" err="1">
                <a:solidFill>
                  <a:schemeClr val="accent2"/>
                </a:solidFill>
              </a:rPr>
              <a:t>amts</a:t>
            </a:r>
            <a:r>
              <a:rPr lang="en-IN" sz="2400" dirty="0">
                <a:solidFill>
                  <a:schemeClr val="accent2"/>
                </a:solidFill>
              </a:rPr>
              <a:t> more than 12 </a:t>
            </a:r>
            <a:r>
              <a:rPr lang="en-IN" sz="2400" dirty="0" err="1">
                <a:solidFill>
                  <a:schemeClr val="accent2"/>
                </a:solidFill>
              </a:rPr>
              <a:t>mths</a:t>
            </a:r>
            <a:r>
              <a:rPr lang="en-IN" sz="2400" dirty="0">
                <a:solidFill>
                  <a:schemeClr val="accent2"/>
                </a:solidFill>
              </a:rPr>
              <a:t> </a:t>
            </a:r>
            <a:r>
              <a:rPr lang="en-IN" sz="2400" dirty="0" smtClean="0">
                <a:solidFill>
                  <a:schemeClr val="accent2"/>
                </a:solidFill>
              </a:rPr>
              <a:t>	due</a:t>
            </a:r>
            <a:endParaRPr lang="en-IN" sz="2400" dirty="0">
              <a:solidFill>
                <a:schemeClr val="accent2"/>
              </a:solidFill>
            </a:endParaRPr>
          </a:p>
          <a:p>
            <a:pPr marL="411480" lvl="1">
              <a:spcBef>
                <a:spcPts val="300"/>
              </a:spcBef>
              <a:buClr>
                <a:schemeClr val="accent2"/>
              </a:buClr>
              <a:buFont typeface="Georgia"/>
              <a:buNone/>
            </a:pPr>
            <a:endParaRPr lang="en-IN" sz="2400" dirty="0">
              <a:solidFill>
                <a:schemeClr val="accent2"/>
              </a:solidFill>
            </a:endParaRPr>
          </a:p>
        </p:txBody>
      </p:sp>
      <p:sp>
        <p:nvSpPr>
          <p:cNvPr id="5" name="Title 1"/>
          <p:cNvSpPr>
            <a:spLocks noGrp="1"/>
          </p:cNvSpPr>
          <p:nvPr>
            <p:ph type="title"/>
          </p:nvPr>
        </p:nvSpPr>
        <p:spPr>
          <a:xfrm>
            <a:off x="228600" y="762000"/>
            <a:ext cx="8229600" cy="1143000"/>
          </a:xfrm>
        </p:spPr>
        <p:txBody>
          <a:bodyPr>
            <a:normAutofit fontScale="90000"/>
          </a:bodyPr>
          <a:lstStyle/>
          <a:p>
            <a:r>
              <a:rPr lang="en-IN" dirty="0"/>
              <a:t>Exemption and Relaxation in Disclosures</a:t>
            </a:r>
          </a:p>
        </p:txBody>
      </p:sp>
      <p:sp>
        <p:nvSpPr>
          <p:cNvPr id="6" name="TextBox 5"/>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6154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10D00F-AE9F-49FA-BD74-716DFC7E7554}"/>
              </a:ext>
            </a:extLst>
          </p:cNvPr>
          <p:cNvSpPr txBox="1">
            <a:spLocks/>
          </p:cNvSpPr>
          <p:nvPr/>
        </p:nvSpPr>
        <p:spPr>
          <a:xfrm>
            <a:off x="228600" y="762000"/>
            <a:ext cx="8229600" cy="11430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IN"/>
              <a:t>Exemption and Relaxation in Disclosures</a:t>
            </a:r>
            <a:endParaRPr lang="en-IN" dirty="0"/>
          </a:p>
        </p:txBody>
      </p:sp>
      <p:sp>
        <p:nvSpPr>
          <p:cNvPr id="5" name="Rectangle 4">
            <a:extLst>
              <a:ext uri="{FF2B5EF4-FFF2-40B4-BE49-F238E27FC236}">
                <a16:creationId xmlns:a16="http://schemas.microsoft.com/office/drawing/2014/main" id="{58D95480-A699-4807-803A-B1E59E8F9303}"/>
              </a:ext>
            </a:extLst>
          </p:cNvPr>
          <p:cNvSpPr/>
          <p:nvPr/>
        </p:nvSpPr>
        <p:spPr>
          <a:xfrm>
            <a:off x="533400" y="2133600"/>
            <a:ext cx="8001000" cy="4343400"/>
          </a:xfrm>
          <a:prstGeom prst="rect">
            <a:avLst/>
          </a:prstGeom>
        </p:spPr>
        <p:txBody>
          <a:bodyPr vert="horz">
            <a:normAutofit fontScale="92500" lnSpcReduction="10000"/>
          </a:bodyPr>
          <a:lstStyle/>
          <a:p>
            <a:pPr marL="411480" lvl="1">
              <a:spcBef>
                <a:spcPts val="300"/>
              </a:spcBef>
              <a:buClr>
                <a:schemeClr val="accent2"/>
              </a:buClr>
            </a:pPr>
            <a:r>
              <a:rPr lang="en-IN" sz="2400" dirty="0" smtClean="0">
                <a:solidFill>
                  <a:schemeClr val="accent2"/>
                </a:solidFill>
              </a:rPr>
              <a:t>… AS 15 Continued</a:t>
            </a:r>
          </a:p>
          <a:p>
            <a:pPr marL="411480" lvl="1">
              <a:spcBef>
                <a:spcPts val="300"/>
              </a:spcBef>
              <a:buClr>
                <a:schemeClr val="accent2"/>
              </a:buClr>
            </a:pPr>
            <a:endParaRPr lang="en-IN" sz="2400" dirty="0" smtClean="0">
              <a:solidFill>
                <a:schemeClr val="accent2"/>
              </a:solidFill>
            </a:endParaRPr>
          </a:p>
          <a:p>
            <a:pPr marL="411480" lvl="1">
              <a:spcBef>
                <a:spcPts val="300"/>
              </a:spcBef>
              <a:buClr>
                <a:schemeClr val="accent2"/>
              </a:buClr>
            </a:pPr>
            <a:r>
              <a:rPr lang="en-IN" sz="2400" dirty="0" smtClean="0">
                <a:solidFill>
                  <a:schemeClr val="accent2"/>
                </a:solidFill>
              </a:rPr>
              <a:t>(c)  </a:t>
            </a:r>
            <a:r>
              <a:rPr lang="en-IN" sz="2400" dirty="0">
                <a:solidFill>
                  <a:schemeClr val="accent2"/>
                </a:solidFill>
              </a:rPr>
              <a:t>Recognition and Measurement – Para 50 to 116</a:t>
            </a:r>
          </a:p>
          <a:p>
            <a:pPr marL="411480" lvl="1">
              <a:spcBef>
                <a:spcPts val="300"/>
              </a:spcBef>
              <a:buClr>
                <a:schemeClr val="accent2"/>
              </a:buClr>
            </a:pPr>
            <a:r>
              <a:rPr lang="en-IN" sz="2400" dirty="0" smtClean="0">
                <a:solidFill>
                  <a:schemeClr val="accent2"/>
                </a:solidFill>
              </a:rPr>
              <a:t>	Presentation </a:t>
            </a:r>
            <a:r>
              <a:rPr lang="en-IN" sz="2400" dirty="0">
                <a:solidFill>
                  <a:schemeClr val="accent2"/>
                </a:solidFill>
              </a:rPr>
              <a:t>and disclosure – Para 117 to 123</a:t>
            </a:r>
          </a:p>
          <a:p>
            <a:pPr marL="411480" lvl="1">
              <a:spcBef>
                <a:spcPts val="300"/>
              </a:spcBef>
              <a:buClr>
                <a:schemeClr val="accent2"/>
              </a:buClr>
            </a:pPr>
            <a:r>
              <a:rPr lang="en-IN" sz="2400" dirty="0">
                <a:solidFill>
                  <a:schemeClr val="accent2"/>
                </a:solidFill>
              </a:rPr>
              <a:t>(d) </a:t>
            </a:r>
            <a:r>
              <a:rPr lang="en-IN" sz="2400" dirty="0" smtClean="0">
                <a:solidFill>
                  <a:schemeClr val="accent2"/>
                </a:solidFill>
              </a:rPr>
              <a:t> Recognition </a:t>
            </a:r>
            <a:r>
              <a:rPr lang="en-IN" sz="2400" dirty="0">
                <a:solidFill>
                  <a:schemeClr val="accent2"/>
                </a:solidFill>
              </a:rPr>
              <a:t>and Measurement – Para 129 to 131</a:t>
            </a:r>
          </a:p>
          <a:p>
            <a:pPr marL="411480" lvl="1">
              <a:spcBef>
                <a:spcPts val="300"/>
              </a:spcBef>
              <a:buClr>
                <a:schemeClr val="accent2"/>
              </a:buClr>
            </a:pPr>
            <a:endParaRPr lang="en-IN" sz="2400" dirty="0" smtClean="0">
              <a:solidFill>
                <a:schemeClr val="accent2"/>
              </a:solidFill>
            </a:endParaRPr>
          </a:p>
          <a:p>
            <a:pPr marL="411480" lvl="1">
              <a:spcBef>
                <a:spcPts val="300"/>
              </a:spcBef>
              <a:buClr>
                <a:schemeClr val="accent2"/>
              </a:buClr>
            </a:pPr>
            <a:r>
              <a:rPr lang="en-IN" sz="2400" dirty="0" smtClean="0">
                <a:solidFill>
                  <a:schemeClr val="accent2"/>
                </a:solidFill>
              </a:rPr>
              <a:t>Level II, </a:t>
            </a:r>
            <a:r>
              <a:rPr lang="en-IN" sz="2400" dirty="0">
                <a:solidFill>
                  <a:schemeClr val="accent2"/>
                </a:solidFill>
              </a:rPr>
              <a:t>III (less than 50) Level IV at any employees </a:t>
            </a:r>
          </a:p>
          <a:p>
            <a:pPr marL="411480" lvl="1">
              <a:spcBef>
                <a:spcPts val="300"/>
              </a:spcBef>
              <a:buClr>
                <a:schemeClr val="accent2"/>
              </a:buClr>
            </a:pPr>
            <a:r>
              <a:rPr lang="en-IN" sz="2400" dirty="0" smtClean="0">
                <a:solidFill>
                  <a:schemeClr val="accent2"/>
                </a:solidFill>
              </a:rPr>
              <a:t>All </a:t>
            </a:r>
            <a:r>
              <a:rPr lang="en-IN" sz="2400" dirty="0">
                <a:solidFill>
                  <a:schemeClr val="accent2"/>
                </a:solidFill>
              </a:rPr>
              <a:t>above – Only addition no Actuarial Valuation </a:t>
            </a:r>
            <a:r>
              <a:rPr lang="en-IN" sz="2400" dirty="0" smtClean="0">
                <a:solidFill>
                  <a:schemeClr val="accent2"/>
                </a:solidFill>
              </a:rPr>
              <a:t>required</a:t>
            </a:r>
          </a:p>
          <a:p>
            <a:pPr marL="411480" lvl="1">
              <a:spcBef>
                <a:spcPts val="300"/>
              </a:spcBef>
              <a:buClr>
                <a:schemeClr val="accent2"/>
              </a:buClr>
            </a:pPr>
            <a:endParaRPr lang="en-IN" sz="2400" u="sng" dirty="0" smtClean="0">
              <a:solidFill>
                <a:schemeClr val="accent2"/>
              </a:solidFill>
            </a:endParaRPr>
          </a:p>
          <a:p>
            <a:pPr marL="411480" lvl="1">
              <a:spcBef>
                <a:spcPts val="300"/>
              </a:spcBef>
              <a:buClr>
                <a:schemeClr val="accent2"/>
              </a:buClr>
            </a:pPr>
            <a:r>
              <a:rPr lang="en-IN" sz="2400" u="sng" dirty="0" smtClean="0">
                <a:solidFill>
                  <a:schemeClr val="accent2"/>
                </a:solidFill>
              </a:rPr>
              <a:t>AS 19 Lease </a:t>
            </a:r>
            <a:r>
              <a:rPr lang="en-IN" sz="2400" dirty="0" smtClean="0">
                <a:solidFill>
                  <a:schemeClr val="accent2"/>
                </a:solidFill>
              </a:rPr>
              <a:t>– Level II, III and IV</a:t>
            </a:r>
          </a:p>
          <a:p>
            <a:pPr marL="411480" lvl="1">
              <a:spcBef>
                <a:spcPts val="300"/>
              </a:spcBef>
              <a:buClr>
                <a:schemeClr val="accent2"/>
              </a:buClr>
            </a:pPr>
            <a:r>
              <a:rPr lang="en-IN" sz="2400" dirty="0" smtClean="0">
                <a:solidFill>
                  <a:schemeClr val="accent2"/>
                </a:solidFill>
              </a:rPr>
              <a:t>Certain paras not applicable – Disclosure of Financial and Operating Lease.</a:t>
            </a:r>
          </a:p>
          <a:p>
            <a:pPr marL="411480" lvl="1">
              <a:spcBef>
                <a:spcPts val="300"/>
              </a:spcBef>
              <a:buClr>
                <a:schemeClr val="accent2"/>
              </a:buClr>
            </a:pPr>
            <a:endParaRPr lang="en-IN" sz="2400" dirty="0">
              <a:solidFill>
                <a:schemeClr val="accent2"/>
              </a:solidFill>
            </a:endParaRPr>
          </a:p>
        </p:txBody>
      </p:sp>
      <p:sp>
        <p:nvSpPr>
          <p:cNvPr id="6" name="TextBox 5">
            <a:extLst>
              <a:ext uri="{FF2B5EF4-FFF2-40B4-BE49-F238E27FC236}">
                <a16:creationId xmlns:a16="http://schemas.microsoft.com/office/drawing/2014/main" id="{59A79494-CF73-4BD2-BD13-FF7C70D0A479}"/>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425687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fontScale="90000"/>
          </a:bodyPr>
          <a:lstStyle/>
          <a:p>
            <a:r>
              <a:rPr lang="en-IN" dirty="0"/>
              <a:t>Exemption and Relaxation in Disclosures</a:t>
            </a:r>
          </a:p>
        </p:txBody>
      </p:sp>
      <p:sp>
        <p:nvSpPr>
          <p:cNvPr id="3" name="Content Placeholder 2"/>
          <p:cNvSpPr>
            <a:spLocks noGrp="1"/>
          </p:cNvSpPr>
          <p:nvPr>
            <p:ph sz="quarter" idx="1"/>
          </p:nvPr>
        </p:nvSpPr>
        <p:spPr>
          <a:xfrm>
            <a:off x="457200" y="2057400"/>
            <a:ext cx="8229600" cy="4553712"/>
          </a:xfrm>
        </p:spPr>
        <p:txBody>
          <a:bodyPr>
            <a:noAutofit/>
          </a:bodyPr>
          <a:lstStyle/>
          <a:p>
            <a:pPr marL="411480" lvl="1" indent="0">
              <a:buNone/>
            </a:pPr>
            <a:r>
              <a:rPr lang="en-IN" sz="2400" u="sng" dirty="0" smtClean="0"/>
              <a:t>AS </a:t>
            </a:r>
            <a:r>
              <a:rPr lang="en-IN" sz="2400" u="sng" dirty="0"/>
              <a:t>26 Intangible Asset </a:t>
            </a:r>
            <a:r>
              <a:rPr lang="en-IN" sz="2400" dirty="0"/>
              <a:t>– Level IV</a:t>
            </a:r>
          </a:p>
          <a:p>
            <a:pPr marL="411480" lvl="1" indent="0">
              <a:buNone/>
            </a:pPr>
            <a:r>
              <a:rPr lang="en-IN" sz="2400" dirty="0"/>
              <a:t>Para 90d(iii) and (iv) – Disclosure regarding </a:t>
            </a:r>
            <a:r>
              <a:rPr lang="en-IN" sz="2400" dirty="0" smtClean="0"/>
              <a:t>Impairment </a:t>
            </a:r>
            <a:r>
              <a:rPr lang="en-IN" sz="2400" dirty="0"/>
              <a:t>Loss recognised and reversed in Stat. of P&amp;L and </a:t>
            </a:r>
            <a:endParaRPr lang="en-IN" sz="2400" dirty="0" smtClean="0"/>
          </a:p>
          <a:p>
            <a:pPr marL="411480" lvl="1" indent="0">
              <a:buNone/>
            </a:pPr>
            <a:r>
              <a:rPr lang="en-IN" sz="2400" dirty="0" smtClean="0"/>
              <a:t>Para </a:t>
            </a:r>
            <a:r>
              <a:rPr lang="en-IN" sz="2400" dirty="0"/>
              <a:t>98- </a:t>
            </a:r>
            <a:r>
              <a:rPr lang="en-US" sz="2400" dirty="0"/>
              <a:t>An enterprise </a:t>
            </a:r>
            <a:r>
              <a:rPr lang="en-US" sz="2400" dirty="0" smtClean="0"/>
              <a:t>to </a:t>
            </a:r>
            <a:r>
              <a:rPr lang="en-US" sz="2400" dirty="0"/>
              <a:t>give a description of any fully </a:t>
            </a:r>
            <a:r>
              <a:rPr lang="en-US" sz="2400" dirty="0" err="1"/>
              <a:t>amortised</a:t>
            </a:r>
            <a:r>
              <a:rPr lang="en-US" sz="2400" dirty="0"/>
              <a:t> intangible asset that is still in use. </a:t>
            </a:r>
            <a:endParaRPr lang="en-US" sz="2400" dirty="0" smtClean="0"/>
          </a:p>
          <a:p>
            <a:pPr marL="411480" lvl="1" indent="0">
              <a:buNone/>
            </a:pPr>
            <a:endParaRPr lang="en-IN" sz="2400" dirty="0"/>
          </a:p>
          <a:p>
            <a:pPr marL="411480" lvl="1" indent="0">
              <a:buNone/>
            </a:pPr>
            <a:r>
              <a:rPr lang="en-IN" sz="2400" u="sng" dirty="0"/>
              <a:t>AS 28 Impairment of Assets</a:t>
            </a:r>
            <a:r>
              <a:rPr lang="en-IN" sz="2400" dirty="0"/>
              <a:t> – Level II, III</a:t>
            </a:r>
          </a:p>
          <a:p>
            <a:pPr marL="411480" lvl="1" indent="0">
              <a:buNone/>
            </a:pPr>
            <a:r>
              <a:rPr lang="en-IN" sz="2400" dirty="0"/>
              <a:t>No need to discount for working out VIU – Level II and Level III</a:t>
            </a:r>
          </a:p>
          <a:p>
            <a:pPr marL="411480" lvl="1" indent="0">
              <a:buNone/>
            </a:pPr>
            <a:r>
              <a:rPr lang="en-IN" sz="2400" dirty="0"/>
              <a:t>Disclosures under 121(c) (ii)- For Individual asset -Reportable segment to which asset belongs, </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64861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0"/>
            <a:ext cx="8229600" cy="11430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IN" smtClean="0"/>
              <a:t>Exemption and Relaxation in Disclosures</a:t>
            </a:r>
            <a:endParaRPr lang="en-IN"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
        <p:nvSpPr>
          <p:cNvPr id="6" name="Rectangle 5"/>
          <p:cNvSpPr/>
          <p:nvPr/>
        </p:nvSpPr>
        <p:spPr>
          <a:xfrm>
            <a:off x="228600" y="2070080"/>
            <a:ext cx="8382000" cy="3416320"/>
          </a:xfrm>
          <a:prstGeom prst="rect">
            <a:avLst/>
          </a:prstGeom>
        </p:spPr>
        <p:txBody>
          <a:bodyPr vert="horz">
            <a:noAutofit/>
          </a:bodyPr>
          <a:lstStyle/>
          <a:p>
            <a:pPr marL="411480" lvl="1">
              <a:spcBef>
                <a:spcPts val="300"/>
              </a:spcBef>
              <a:buClr>
                <a:schemeClr val="accent2"/>
              </a:buClr>
            </a:pPr>
            <a:r>
              <a:rPr lang="en-IN" sz="2400" dirty="0">
                <a:solidFill>
                  <a:schemeClr val="accent2"/>
                </a:solidFill>
              </a:rPr>
              <a:t>… AS </a:t>
            </a:r>
            <a:r>
              <a:rPr lang="en-IN" sz="2400" dirty="0" smtClean="0">
                <a:solidFill>
                  <a:schemeClr val="accent2"/>
                </a:solidFill>
              </a:rPr>
              <a:t>28 Continued</a:t>
            </a:r>
          </a:p>
          <a:p>
            <a:pPr marL="411480" lvl="1">
              <a:spcBef>
                <a:spcPts val="300"/>
              </a:spcBef>
              <a:buClr>
                <a:schemeClr val="accent2"/>
              </a:buClr>
            </a:pPr>
            <a:endParaRPr lang="en-IN" dirty="0" smtClean="0">
              <a:solidFill>
                <a:schemeClr val="accent2"/>
              </a:solidFill>
            </a:endParaRPr>
          </a:p>
          <a:p>
            <a:pPr marL="411480" lvl="1">
              <a:spcBef>
                <a:spcPts val="300"/>
              </a:spcBef>
              <a:buClr>
                <a:schemeClr val="accent2"/>
              </a:buClr>
              <a:buFont typeface="Georgia"/>
              <a:buNone/>
            </a:pPr>
            <a:r>
              <a:rPr lang="en-IN" sz="2400" dirty="0" smtClean="0">
                <a:solidFill>
                  <a:schemeClr val="accent2"/>
                </a:solidFill>
              </a:rPr>
              <a:t>Para 121(d) Disclosure - (</a:t>
            </a:r>
            <a:r>
              <a:rPr lang="en-IN" sz="2400" dirty="0" err="1" smtClean="0">
                <a:solidFill>
                  <a:schemeClr val="accent2"/>
                </a:solidFill>
              </a:rPr>
              <a:t>i</a:t>
            </a:r>
            <a:r>
              <a:rPr lang="en-IN" sz="2400" dirty="0">
                <a:solidFill>
                  <a:schemeClr val="accent2"/>
                </a:solidFill>
              </a:rPr>
              <a:t>) </a:t>
            </a:r>
            <a:r>
              <a:rPr lang="en-IN" sz="2400" dirty="0" smtClean="0">
                <a:solidFill>
                  <a:schemeClr val="accent2"/>
                </a:solidFill>
              </a:rPr>
              <a:t>For </a:t>
            </a:r>
            <a:r>
              <a:rPr lang="en-IN" sz="2400" dirty="0">
                <a:solidFill>
                  <a:schemeClr val="accent2"/>
                </a:solidFill>
              </a:rPr>
              <a:t>CGU-Description of CGU and (ii) Impairment loss recognised and reversed by class of asset and by reportable segment, </a:t>
            </a:r>
            <a:endParaRPr lang="en-IN" sz="2400" dirty="0" smtClean="0">
              <a:solidFill>
                <a:schemeClr val="accent2"/>
              </a:solidFill>
            </a:endParaRPr>
          </a:p>
          <a:p>
            <a:pPr marL="411480" lvl="1">
              <a:spcBef>
                <a:spcPts val="300"/>
              </a:spcBef>
              <a:buClr>
                <a:schemeClr val="accent2"/>
              </a:buClr>
              <a:buFont typeface="Georgia"/>
              <a:buNone/>
            </a:pPr>
            <a:r>
              <a:rPr lang="en-IN" sz="2400" dirty="0" smtClean="0">
                <a:solidFill>
                  <a:schemeClr val="accent2"/>
                </a:solidFill>
              </a:rPr>
              <a:t>Para 123 –Disclosure </a:t>
            </a:r>
            <a:r>
              <a:rPr lang="en-IN" sz="2400" dirty="0">
                <a:solidFill>
                  <a:schemeClr val="accent2"/>
                </a:solidFill>
              </a:rPr>
              <a:t>-</a:t>
            </a:r>
            <a:r>
              <a:rPr lang="en-US" sz="2400" dirty="0">
                <a:solidFill>
                  <a:schemeClr val="accent2"/>
                </a:solidFill>
              </a:rPr>
              <a:t>key assumptions used to determine the recoverable amount of CGU</a:t>
            </a:r>
            <a:r>
              <a:rPr lang="en-IN" sz="2400" dirty="0">
                <a:solidFill>
                  <a:schemeClr val="accent2"/>
                </a:solidFill>
              </a:rPr>
              <a:t> – Level </a:t>
            </a:r>
            <a:r>
              <a:rPr lang="en-IN" sz="2400" dirty="0" smtClean="0">
                <a:solidFill>
                  <a:schemeClr val="accent2"/>
                </a:solidFill>
              </a:rPr>
              <a:t>III</a:t>
            </a:r>
          </a:p>
          <a:p>
            <a:pPr marL="411480" lvl="1">
              <a:spcBef>
                <a:spcPts val="300"/>
              </a:spcBef>
              <a:buClr>
                <a:schemeClr val="accent2"/>
              </a:buClr>
              <a:buFont typeface="Georgia"/>
              <a:buNone/>
            </a:pPr>
            <a:endParaRPr lang="en-IN" sz="2400" dirty="0">
              <a:solidFill>
                <a:schemeClr val="accent2"/>
              </a:solidFill>
            </a:endParaRPr>
          </a:p>
        </p:txBody>
      </p:sp>
    </p:spTree>
    <p:extLst>
      <p:ext uri="{BB962C8B-B14F-4D97-AF65-F5344CB8AC3E}">
        <p14:creationId xmlns:p14="http://schemas.microsoft.com/office/powerpoint/2010/main" val="297901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EF1304-894B-4D5B-895F-FB1A3B680EE5}"/>
              </a:ext>
            </a:extLst>
          </p:cNvPr>
          <p:cNvSpPr/>
          <p:nvPr/>
        </p:nvSpPr>
        <p:spPr>
          <a:xfrm>
            <a:off x="533400" y="2286000"/>
            <a:ext cx="7543800" cy="4038600"/>
          </a:xfrm>
          <a:prstGeom prst="rect">
            <a:avLst/>
          </a:prstGeom>
        </p:spPr>
        <p:txBody>
          <a:bodyPr vert="horz">
            <a:noAutofit/>
          </a:bodyPr>
          <a:lstStyle/>
          <a:p>
            <a:pPr marL="411480" lvl="1">
              <a:spcBef>
                <a:spcPts val="300"/>
              </a:spcBef>
              <a:buClr>
                <a:schemeClr val="accent2"/>
              </a:buClr>
            </a:pPr>
            <a:r>
              <a:rPr lang="en-IN" sz="2400" u="sng" dirty="0" smtClean="0">
                <a:solidFill>
                  <a:schemeClr val="accent2"/>
                </a:solidFill>
              </a:rPr>
              <a:t>AS 29 Provisions</a:t>
            </a:r>
            <a:r>
              <a:rPr lang="en-IN" sz="2400" dirty="0" smtClean="0">
                <a:solidFill>
                  <a:schemeClr val="accent2"/>
                </a:solidFill>
              </a:rPr>
              <a:t> – Level II, III and IV</a:t>
            </a:r>
          </a:p>
          <a:p>
            <a:pPr marL="411480" lvl="1">
              <a:spcBef>
                <a:spcPts val="300"/>
              </a:spcBef>
              <a:buClr>
                <a:schemeClr val="accent2"/>
              </a:buClr>
            </a:pPr>
            <a:r>
              <a:rPr lang="en-IN" sz="2400" dirty="0" smtClean="0">
                <a:solidFill>
                  <a:schemeClr val="accent2"/>
                </a:solidFill>
              </a:rPr>
              <a:t>Para 66 – Disclosure regarding Carrying amount at the beginning and end, Additional provision made, Amount used, unused amount reversed and </a:t>
            </a:r>
          </a:p>
          <a:p>
            <a:pPr marL="411480" lvl="1">
              <a:spcBef>
                <a:spcPts val="300"/>
              </a:spcBef>
              <a:buClr>
                <a:schemeClr val="accent2"/>
              </a:buClr>
            </a:pPr>
            <a:r>
              <a:rPr lang="en-IN" sz="2400" dirty="0" smtClean="0">
                <a:solidFill>
                  <a:schemeClr val="accent2"/>
                </a:solidFill>
              </a:rPr>
              <a:t>Para67 – Disclosure regarding nature of obligation, indication of uncertainties about outflow, amount of any expected reimbursement</a:t>
            </a:r>
            <a:endParaRPr lang="en-IN" sz="2400" dirty="0">
              <a:solidFill>
                <a:schemeClr val="accent2"/>
              </a:solidFill>
            </a:endParaRPr>
          </a:p>
        </p:txBody>
      </p:sp>
      <p:sp>
        <p:nvSpPr>
          <p:cNvPr id="5" name="Title 1">
            <a:extLst>
              <a:ext uri="{FF2B5EF4-FFF2-40B4-BE49-F238E27FC236}">
                <a16:creationId xmlns:a16="http://schemas.microsoft.com/office/drawing/2014/main" id="{8214C62F-B7D0-4A5D-B2AD-3AF310A0C844}"/>
              </a:ext>
            </a:extLst>
          </p:cNvPr>
          <p:cNvSpPr>
            <a:spLocks noGrp="1"/>
          </p:cNvSpPr>
          <p:nvPr>
            <p:ph type="title"/>
          </p:nvPr>
        </p:nvSpPr>
        <p:spPr>
          <a:xfrm>
            <a:off x="228600" y="762000"/>
            <a:ext cx="8229600" cy="1143000"/>
          </a:xfrm>
        </p:spPr>
        <p:txBody>
          <a:bodyPr>
            <a:normAutofit fontScale="90000"/>
          </a:bodyPr>
          <a:lstStyle/>
          <a:p>
            <a:r>
              <a:rPr lang="en-IN" dirty="0"/>
              <a:t>Exemption and Relaxation in Disclosures</a:t>
            </a:r>
          </a:p>
        </p:txBody>
      </p:sp>
      <p:sp>
        <p:nvSpPr>
          <p:cNvPr id="6" name="TextBox 5">
            <a:extLst>
              <a:ext uri="{FF2B5EF4-FFF2-40B4-BE49-F238E27FC236}">
                <a16:creationId xmlns:a16="http://schemas.microsoft.com/office/drawing/2014/main" id="{5D998C05-7608-4F3E-9857-0CC0D117DEF7}"/>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184317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19600"/>
            <a:ext cx="8458200" cy="1676400"/>
          </a:xfrm>
        </p:spPr>
        <p:txBody>
          <a:bodyPr>
            <a:noAutofit/>
          </a:bodyPr>
          <a:lstStyle/>
          <a:p>
            <a:r>
              <a:rPr lang="en-IN" sz="5400" b="1" dirty="0">
                <a:solidFill>
                  <a:schemeClr val="bg2">
                    <a:lumMod val="25000"/>
                  </a:schemeClr>
                </a:solidFill>
              </a:rPr>
              <a:t>AS-7 CONSTRUCTION CONTRACTS</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pic>
        <p:nvPicPr>
          <p:cNvPr id="1026" name="Picture 2" descr="C:\Documents and Settings\iNet\Desktop\construction-laws-1.jpg"/>
          <p:cNvPicPr>
            <a:picLocks noChangeAspect="1" noChangeArrowheads="1"/>
          </p:cNvPicPr>
          <p:nvPr/>
        </p:nvPicPr>
        <p:blipFill>
          <a:blip r:embed="rId2" cstate="print"/>
          <a:srcRect/>
          <a:stretch>
            <a:fillRect/>
          </a:stretch>
        </p:blipFill>
        <p:spPr bwMode="auto">
          <a:xfrm>
            <a:off x="1981200" y="162877"/>
            <a:ext cx="5029201" cy="3342323"/>
          </a:xfrm>
          <a:prstGeom prst="rect">
            <a:avLst/>
          </a:prstGeom>
          <a:noFill/>
        </p:spPr>
      </p:pic>
    </p:spTree>
    <p:extLst>
      <p:ext uri="{BB962C8B-B14F-4D97-AF65-F5344CB8AC3E}">
        <p14:creationId xmlns:p14="http://schemas.microsoft.com/office/powerpoint/2010/main" val="42105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What is a Construction Contract ?</a:t>
            </a:r>
          </a:p>
        </p:txBody>
      </p:sp>
      <p:sp>
        <p:nvSpPr>
          <p:cNvPr id="3" name="Content Placeholder 2"/>
          <p:cNvSpPr>
            <a:spLocks noGrp="1"/>
          </p:cNvSpPr>
          <p:nvPr>
            <p:ph idx="4294967295"/>
          </p:nvPr>
        </p:nvSpPr>
        <p:spPr>
          <a:xfrm>
            <a:off x="0" y="1524000"/>
            <a:ext cx="9144000" cy="5334000"/>
          </a:xfrm>
        </p:spPr>
        <p:txBody>
          <a:bodyPr>
            <a:normAutofit/>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200" dirty="0">
                <a:ea typeface="Cambria Math" pitchFamily="18" charset="0"/>
                <a:cs typeface="Times New Roman" pitchFamily="18" charset="0"/>
              </a:rPr>
              <a:t>Is a contract:</a:t>
            </a:r>
          </a:p>
          <a:p>
            <a:pPr lvl="1">
              <a:buClr>
                <a:schemeClr val="tx2">
                  <a:lumMod val="50000"/>
                </a:schemeClr>
              </a:buClr>
              <a:buFont typeface="Arial" pitchFamily="34" charset="0"/>
              <a:buChar char="•"/>
            </a:pPr>
            <a:r>
              <a:rPr lang="en-IN" sz="2200" dirty="0">
                <a:solidFill>
                  <a:schemeClr val="tx1"/>
                </a:solidFill>
                <a:ea typeface="Cambria Math" pitchFamily="18" charset="0"/>
                <a:cs typeface="Times New Roman" pitchFamily="18" charset="0"/>
              </a:rPr>
              <a:t>specifically negotiated </a:t>
            </a:r>
          </a:p>
          <a:p>
            <a:pPr lvl="1">
              <a:buClr>
                <a:schemeClr val="tx2">
                  <a:lumMod val="50000"/>
                </a:schemeClr>
              </a:buClr>
              <a:buFont typeface="Arial" pitchFamily="34" charset="0"/>
              <a:buChar char="•"/>
            </a:pPr>
            <a:r>
              <a:rPr lang="en-IN" sz="2200" dirty="0">
                <a:solidFill>
                  <a:schemeClr val="tx1"/>
                </a:solidFill>
                <a:ea typeface="Cambria Math" pitchFamily="18" charset="0"/>
                <a:cs typeface="Times New Roman" pitchFamily="18" charset="0"/>
              </a:rPr>
              <a:t>for a construction of an asset or combination of assets </a:t>
            </a:r>
          </a:p>
          <a:p>
            <a:pPr lvl="1">
              <a:buClr>
                <a:schemeClr val="tx2">
                  <a:lumMod val="50000"/>
                </a:schemeClr>
              </a:buClr>
              <a:buFont typeface="Arial" pitchFamily="34" charset="0"/>
              <a:buChar char="•"/>
            </a:pPr>
            <a:r>
              <a:rPr lang="en-IN" sz="2200" dirty="0">
                <a:solidFill>
                  <a:schemeClr val="tx1"/>
                </a:solidFill>
                <a:ea typeface="Cambria Math" pitchFamily="18" charset="0"/>
                <a:cs typeface="Times New Roman" pitchFamily="18" charset="0"/>
              </a:rPr>
              <a:t>that are closely interrelated or interdependent </a:t>
            </a:r>
          </a:p>
          <a:p>
            <a:pPr lvl="1">
              <a:buClr>
                <a:schemeClr val="tx2">
                  <a:lumMod val="50000"/>
                </a:schemeClr>
              </a:buClr>
              <a:buFont typeface="Arial" pitchFamily="34" charset="0"/>
              <a:buChar char="•"/>
            </a:pPr>
            <a:r>
              <a:rPr lang="en-IN" sz="2200" dirty="0">
                <a:solidFill>
                  <a:schemeClr val="tx1"/>
                </a:solidFill>
                <a:ea typeface="Cambria Math" pitchFamily="18" charset="0"/>
                <a:cs typeface="Times New Roman" pitchFamily="18" charset="0"/>
              </a:rPr>
              <a:t>for their design, technology and function or their ultimate purpose or use.</a:t>
            </a: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59006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Types of Construction Contract</a:t>
            </a:r>
          </a:p>
        </p:txBody>
      </p:sp>
      <p:sp>
        <p:nvSpPr>
          <p:cNvPr id="3" name="Content Placeholder 2"/>
          <p:cNvSpPr>
            <a:spLocks noGrp="1"/>
          </p:cNvSpPr>
          <p:nvPr>
            <p:ph idx="4294967295"/>
          </p:nvPr>
        </p:nvSpPr>
        <p:spPr>
          <a:xfrm>
            <a:off x="0" y="1447800"/>
            <a:ext cx="9144000" cy="5334000"/>
          </a:xfrm>
        </p:spPr>
        <p:txBody>
          <a:bodyPr>
            <a:normAutofit/>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Fixed Price Contract</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A </a:t>
            </a:r>
            <a:r>
              <a:rPr lang="en-IN" sz="2000" dirty="0" err="1">
                <a:solidFill>
                  <a:schemeClr val="tx1"/>
                </a:solidFill>
                <a:ea typeface="Cambria Math" pitchFamily="18" charset="0"/>
                <a:cs typeface="Times New Roman" pitchFamily="18" charset="0"/>
              </a:rPr>
              <a:t>Lumpsum</a:t>
            </a:r>
            <a:r>
              <a:rPr lang="en-IN" sz="2000" dirty="0">
                <a:solidFill>
                  <a:schemeClr val="tx1"/>
                </a:solidFill>
                <a:ea typeface="Cambria Math" pitchFamily="18" charset="0"/>
                <a:cs typeface="Times New Roman" pitchFamily="18" charset="0"/>
              </a:rPr>
              <a:t> price is agreed for work</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Easy to determine the sales contract estimate</a:t>
            </a:r>
          </a:p>
          <a:p>
            <a:pPr lvl="1">
              <a:buClr>
                <a:schemeClr val="tx2">
                  <a:lumMod val="50000"/>
                </a:schemeClr>
              </a:buClr>
              <a:buFont typeface="Arial" pitchFamily="34" charset="0"/>
              <a:buChar char="•"/>
            </a:pPr>
            <a:endParaRPr lang="en-IN" sz="2000" dirty="0">
              <a:solidFill>
                <a:schemeClr val="tx1"/>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Cost Plus Contract</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The Sale price will depend upon cost to be added by profit as decided</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The Sales estimate will depend upon cost to be incurred hence cost estimate is critical</a:t>
            </a:r>
            <a:endParaRPr lang="en-IN" sz="3900" dirty="0">
              <a:solidFill>
                <a:schemeClr val="accent1">
                  <a:lumMod val="50000"/>
                </a:schemeClr>
              </a:solidFill>
              <a:ea typeface="Cambria Math" pitchFamily="18" charset="0"/>
              <a:cs typeface="Times New Roman" pitchFamily="18" charset="0"/>
            </a:endParaRPr>
          </a:p>
          <a:p>
            <a:pPr lvl="1">
              <a:buClr>
                <a:schemeClr val="tx2">
                  <a:lumMod val="50000"/>
                </a:schemeClr>
              </a:buClr>
              <a:buFont typeface="Arial" pitchFamily="34" charset="0"/>
              <a:buChar char="•"/>
            </a:pPr>
            <a:endParaRPr lang="en-IN" sz="3900" dirty="0">
              <a:solidFill>
                <a:schemeClr val="accent1">
                  <a:lumMod val="50000"/>
                </a:schemeClr>
              </a:solidFill>
              <a:ea typeface="Cambria Math" pitchFamily="18" charset="0"/>
              <a:cs typeface="Times New Roman" pitchFamily="18" charset="0"/>
            </a:endParaRPr>
          </a:p>
          <a:p>
            <a:pPr lvl="1">
              <a:buClr>
                <a:schemeClr val="tx2">
                  <a:lumMod val="50000"/>
                </a:schemeClr>
              </a:buClr>
              <a:buFont typeface="Arial" pitchFamily="34" charset="0"/>
              <a:buChar char="•"/>
            </a:pPr>
            <a:endParaRPr lang="en-IN" sz="3900" dirty="0">
              <a:solidFill>
                <a:schemeClr val="accent1">
                  <a:lumMod val="50000"/>
                </a:schemeClr>
              </a:solidFill>
              <a:ea typeface="Cambria Math" pitchFamily="18" charset="0"/>
              <a:cs typeface="Times New Roman"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73348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514600"/>
            <a:ext cx="8229600" cy="3581400"/>
          </a:xfrm>
        </p:spPr>
        <p:txBody>
          <a:bodyPr>
            <a:normAutofit/>
          </a:bodyPr>
          <a:lstStyle/>
          <a:p>
            <a:r>
              <a:rPr lang="en-IN" sz="2200" dirty="0"/>
              <a:t>Why Accounting Standards</a:t>
            </a:r>
          </a:p>
          <a:p>
            <a:r>
              <a:rPr lang="en-IN" sz="2200" dirty="0"/>
              <a:t>What constitutes Indian GAAP</a:t>
            </a:r>
          </a:p>
          <a:p>
            <a:r>
              <a:rPr lang="en-IN" sz="2200" dirty="0"/>
              <a:t>Who prescribes Accounting Standards</a:t>
            </a:r>
          </a:p>
          <a:p>
            <a:r>
              <a:rPr lang="en-IN" sz="2200" dirty="0"/>
              <a:t>To whom is it applicable</a:t>
            </a:r>
          </a:p>
          <a:p>
            <a:r>
              <a:rPr lang="en-IN" sz="2200" dirty="0"/>
              <a:t>What is SME</a:t>
            </a:r>
          </a:p>
          <a:p>
            <a:r>
              <a:rPr lang="en-IN" sz="2200" dirty="0"/>
              <a:t>SME and applicability of AS</a:t>
            </a:r>
          </a:p>
        </p:txBody>
      </p:sp>
      <p:sp>
        <p:nvSpPr>
          <p:cNvPr id="8" name="Title 3"/>
          <p:cNvSpPr>
            <a:spLocks noGrp="1"/>
          </p:cNvSpPr>
          <p:nvPr>
            <p:ph type="title"/>
          </p:nvPr>
        </p:nvSpPr>
        <p:spPr>
          <a:xfrm>
            <a:off x="457200" y="1143000"/>
            <a:ext cx="8229600" cy="1295400"/>
          </a:xfrm>
        </p:spPr>
        <p:txBody>
          <a:bodyPr>
            <a:normAutofit/>
          </a:bodyPr>
          <a:lstStyle/>
          <a:p>
            <a:r>
              <a:rPr lang="en-IN" b="1" dirty="0">
                <a:latin typeface="Arial" panose="020B0604020202020204" pitchFamily="34" charset="0"/>
                <a:cs typeface="Arial" panose="020B0604020202020204" pitchFamily="34" charset="0"/>
              </a:rPr>
              <a:t>Agenda</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Combining and Segmenting</a:t>
            </a:r>
          </a:p>
        </p:txBody>
      </p:sp>
      <p:sp>
        <p:nvSpPr>
          <p:cNvPr id="3" name="Content Placeholder 2"/>
          <p:cNvSpPr>
            <a:spLocks noGrp="1"/>
          </p:cNvSpPr>
          <p:nvPr>
            <p:ph idx="4294967295"/>
          </p:nvPr>
        </p:nvSpPr>
        <p:spPr>
          <a:xfrm>
            <a:off x="0" y="1447800"/>
            <a:ext cx="9144000" cy="5334000"/>
          </a:xfrm>
        </p:spPr>
        <p:txBody>
          <a:bodyPr>
            <a:normAutofit/>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One contract but many assets</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If different assets are separately negotiated</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It is possible to accept one or other</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Each asset – cost and sales value can be determined</a:t>
            </a:r>
          </a:p>
          <a:p>
            <a:pPr lvl="1">
              <a:buClr>
                <a:schemeClr val="tx2">
                  <a:lumMod val="50000"/>
                </a:schemeClr>
              </a:buClr>
              <a:buFont typeface="Arial" pitchFamily="34" charset="0"/>
              <a:buChar char="•"/>
            </a:pPr>
            <a:endParaRPr lang="en-IN" sz="2000" dirty="0">
              <a:solidFill>
                <a:schemeClr val="tx1"/>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Many contracts but considered as one</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Group of contracts negotiated as a package</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They are closely interrelated with similar profit margin</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They are performed concurrently or in continuous sequence.</a:t>
            </a:r>
            <a:endParaRPr lang="en-IN" sz="3900" dirty="0">
              <a:solidFill>
                <a:schemeClr val="accent1">
                  <a:lumMod val="50000"/>
                </a:schemeClr>
              </a:solidFill>
              <a:ea typeface="Cambria Math" pitchFamily="18" charset="0"/>
              <a:cs typeface="Times New Roman" pitchFamily="18" charset="0"/>
            </a:endParaRPr>
          </a:p>
          <a:p>
            <a:pPr lvl="1">
              <a:buClr>
                <a:schemeClr val="tx2">
                  <a:lumMod val="50000"/>
                </a:schemeClr>
              </a:buClr>
              <a:buFont typeface="Arial" pitchFamily="34" charset="0"/>
              <a:buChar char="•"/>
            </a:pPr>
            <a:endParaRPr lang="en-IN" sz="3900" dirty="0">
              <a:solidFill>
                <a:schemeClr val="accent1">
                  <a:lumMod val="50000"/>
                </a:schemeClr>
              </a:solidFill>
              <a:ea typeface="Cambria Math" pitchFamily="18" charset="0"/>
              <a:cs typeface="Times New Roman"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83967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Contract revenue and cost</a:t>
            </a:r>
          </a:p>
        </p:txBody>
      </p:sp>
      <p:sp>
        <p:nvSpPr>
          <p:cNvPr id="3" name="Content Placeholder 2"/>
          <p:cNvSpPr>
            <a:spLocks noGrp="1"/>
          </p:cNvSpPr>
          <p:nvPr>
            <p:ph idx="4294967295"/>
          </p:nvPr>
        </p:nvSpPr>
        <p:spPr>
          <a:xfrm>
            <a:off x="0" y="1447800"/>
            <a:ext cx="9144000" cy="5334000"/>
          </a:xfrm>
        </p:spPr>
        <p:txBody>
          <a:bodyPr>
            <a:normAutofit/>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Contract Revenue</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Initially agreed</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Variations :</a:t>
            </a:r>
          </a:p>
          <a:p>
            <a:pPr lvl="2">
              <a:buClr>
                <a:schemeClr val="tx2">
                  <a:lumMod val="50000"/>
                </a:schemeClr>
              </a:buClr>
              <a:buFont typeface="Arial" pitchFamily="34" charset="0"/>
              <a:buChar char="•"/>
            </a:pPr>
            <a:r>
              <a:rPr lang="en-IN" sz="1800" dirty="0">
                <a:solidFill>
                  <a:schemeClr val="tx1"/>
                </a:solidFill>
                <a:ea typeface="Cambria Math" pitchFamily="18" charset="0"/>
                <a:cs typeface="Times New Roman" pitchFamily="18" charset="0"/>
              </a:rPr>
              <a:t>It is probable that it will result in revenue</a:t>
            </a:r>
          </a:p>
          <a:p>
            <a:pPr lvl="2">
              <a:buClr>
                <a:schemeClr val="tx2">
                  <a:lumMod val="50000"/>
                </a:schemeClr>
              </a:buClr>
              <a:buFont typeface="Arial" pitchFamily="34" charset="0"/>
              <a:buChar char="•"/>
            </a:pPr>
            <a:r>
              <a:rPr lang="en-IN" sz="1800" dirty="0">
                <a:solidFill>
                  <a:schemeClr val="tx1"/>
                </a:solidFill>
                <a:ea typeface="Cambria Math" pitchFamily="18" charset="0"/>
                <a:cs typeface="Times New Roman" pitchFamily="18" charset="0"/>
              </a:rPr>
              <a:t>It is possible to reliably measured</a:t>
            </a:r>
          </a:p>
          <a:p>
            <a:pPr lvl="2">
              <a:buClr>
                <a:schemeClr val="tx2">
                  <a:lumMod val="50000"/>
                </a:schemeClr>
              </a:buClr>
              <a:buFont typeface="Arial" pitchFamily="34" charset="0"/>
              <a:buChar char="•"/>
            </a:pPr>
            <a:endParaRPr lang="en-IN" sz="2000" dirty="0">
              <a:solidFill>
                <a:schemeClr val="tx1"/>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Contract Cost</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Cost directly related to the Contract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Cost attributable to contracts in general and to the contract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Cost chargeable to customer under the contract</a:t>
            </a:r>
          </a:p>
          <a:p>
            <a:pPr marL="411480" lvl="1" indent="0">
              <a:buClr>
                <a:schemeClr val="tx2">
                  <a:lumMod val="50000"/>
                </a:schemeClr>
              </a:buClr>
              <a:buNone/>
            </a:pPr>
            <a:endParaRPr lang="en-IN" sz="3900" dirty="0">
              <a:solidFill>
                <a:schemeClr val="accent1">
                  <a:lumMod val="50000"/>
                </a:schemeClr>
              </a:solidFill>
              <a:ea typeface="Cambria Math" pitchFamily="18" charset="0"/>
              <a:cs typeface="Times New Roman"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4014630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Criteria for recognition of revenue</a:t>
            </a:r>
          </a:p>
        </p:txBody>
      </p:sp>
      <p:sp>
        <p:nvSpPr>
          <p:cNvPr id="3" name="Content Placeholder 2"/>
          <p:cNvSpPr>
            <a:spLocks noGrp="1"/>
          </p:cNvSpPr>
          <p:nvPr>
            <p:ph idx="4294967295"/>
          </p:nvPr>
        </p:nvSpPr>
        <p:spPr>
          <a:xfrm>
            <a:off x="0" y="1447800"/>
            <a:ext cx="9144000" cy="5334000"/>
          </a:xfrm>
        </p:spPr>
        <p:txBody>
          <a:bodyPr>
            <a:normAutofit/>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Under fixed price method</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Total contract revenue can be measured reliably</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Contract cost and Percentage completion can be measured reliably</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Economic Benefits will flow to the entity</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Contract cost attributable to contract can be identified and comparable with estimate</a:t>
            </a:r>
          </a:p>
          <a:p>
            <a:pPr lvl="1">
              <a:buClr>
                <a:schemeClr val="tx2">
                  <a:lumMod val="50000"/>
                </a:schemeClr>
              </a:buClr>
              <a:buFont typeface="Arial" pitchFamily="34" charset="0"/>
              <a:buChar char="•"/>
            </a:pPr>
            <a:endParaRPr lang="en-IN" sz="2000" dirty="0">
              <a:solidFill>
                <a:schemeClr val="tx1"/>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Under cost plus contract method</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Economic Benefits will flow to the entity</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Contract cost attributable to contract can be identified</a:t>
            </a:r>
            <a:endParaRPr lang="en-IN" sz="3900" dirty="0">
              <a:solidFill>
                <a:schemeClr val="accent1">
                  <a:lumMod val="50000"/>
                </a:schemeClr>
              </a:solidFill>
              <a:ea typeface="Cambria Math" pitchFamily="18" charset="0"/>
              <a:cs typeface="Times New Roman" pitchFamily="18" charset="0"/>
            </a:endParaRPr>
          </a:p>
          <a:p>
            <a:pPr lvl="1">
              <a:buClr>
                <a:schemeClr val="tx2">
                  <a:lumMod val="50000"/>
                </a:schemeClr>
              </a:buClr>
              <a:buFont typeface="Arial" pitchFamily="34" charset="0"/>
              <a:buChar char="•"/>
            </a:pPr>
            <a:endParaRPr lang="en-IN" sz="3900" dirty="0">
              <a:solidFill>
                <a:schemeClr val="accent1">
                  <a:lumMod val="50000"/>
                </a:schemeClr>
              </a:solidFill>
              <a:ea typeface="Cambria Math" pitchFamily="18" charset="0"/>
              <a:cs typeface="Times New Roman"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22495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US" b="1" dirty="0">
                <a:solidFill>
                  <a:schemeClr val="bg2">
                    <a:lumMod val="25000"/>
                  </a:schemeClr>
                </a:solidFill>
              </a:rPr>
              <a:t>How to compute Contract revenue</a:t>
            </a:r>
          </a:p>
        </p:txBody>
      </p:sp>
      <p:sp>
        <p:nvSpPr>
          <p:cNvPr id="3" name="Content Placeholder 2"/>
          <p:cNvSpPr>
            <a:spLocks noGrp="1"/>
          </p:cNvSpPr>
          <p:nvPr>
            <p:ph idx="4294967295"/>
          </p:nvPr>
        </p:nvSpPr>
        <p:spPr>
          <a:xfrm>
            <a:off x="0" y="1447800"/>
            <a:ext cx="9144000" cy="5334000"/>
          </a:xfrm>
        </p:spPr>
        <p:txBody>
          <a:bodyPr>
            <a:normAutofit fontScale="92500" lnSpcReduction="10000"/>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Under fixed price method</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Compute Total Estimated Revenue from the contract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Compute total estimated contract cost for the entire project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Find out percentage completion of the work done</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Apply percentage to the Total Contract Revenue less revenue already recognised in earlier years for that contract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Deduct cost incurred during the period</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Net result is contract profit</a:t>
            </a:r>
          </a:p>
          <a:p>
            <a:pPr lvl="1">
              <a:buClr>
                <a:schemeClr val="tx2">
                  <a:lumMod val="50000"/>
                </a:schemeClr>
              </a:buClr>
              <a:buFont typeface="Arial" pitchFamily="34" charset="0"/>
              <a:buChar char="•"/>
            </a:pPr>
            <a:endParaRPr lang="en-IN" sz="2000" dirty="0">
              <a:solidFill>
                <a:schemeClr val="tx1"/>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2000" b="1" dirty="0">
                <a:ea typeface="Cambria Math" pitchFamily="18" charset="0"/>
                <a:cs typeface="Times New Roman" pitchFamily="18" charset="0"/>
              </a:rPr>
              <a:t>Under cost plus contract method</a:t>
            </a:r>
          </a:p>
          <a:p>
            <a:pPr lvl="0">
              <a:buClr>
                <a:schemeClr val="tx2">
                  <a:lumMod val="50000"/>
                </a:schemeClr>
              </a:buClr>
              <a:buFont typeface="Arial" pitchFamily="34" charset="0"/>
              <a:buChar char="•"/>
            </a:pPr>
            <a:endParaRPr lang="en-IN" sz="2000" b="1" dirty="0">
              <a:ea typeface="Cambria Math" pitchFamily="18" charset="0"/>
              <a:cs typeface="Times New Roman" pitchFamily="18" charset="0"/>
            </a:endParaRP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Compute total cost incurred for the period</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Apply profit or fee to be added to the cost</a:t>
            </a:r>
          </a:p>
          <a:p>
            <a:pPr lvl="1">
              <a:buClr>
                <a:schemeClr val="tx2">
                  <a:lumMod val="50000"/>
                </a:schemeClr>
              </a:buClr>
              <a:buFont typeface="Arial" pitchFamily="34" charset="0"/>
              <a:buChar char="•"/>
            </a:pPr>
            <a:r>
              <a:rPr lang="en-IN" sz="2000" dirty="0">
                <a:solidFill>
                  <a:schemeClr val="tx1"/>
                </a:solidFill>
                <a:ea typeface="Cambria Math" pitchFamily="18" charset="0"/>
                <a:cs typeface="Times New Roman" pitchFamily="18" charset="0"/>
              </a:rPr>
              <a:t>Compute revenue as total of both</a:t>
            </a:r>
            <a:endParaRPr lang="en-IN" sz="3900" dirty="0">
              <a:solidFill>
                <a:schemeClr val="accent1">
                  <a:lumMod val="50000"/>
                </a:schemeClr>
              </a:solidFill>
              <a:ea typeface="Cambria Math" pitchFamily="18" charset="0"/>
              <a:cs typeface="Times New Roman" pitchFamily="18" charset="0"/>
            </a:endParaRPr>
          </a:p>
          <a:p>
            <a:pPr lvl="1">
              <a:buClr>
                <a:schemeClr val="tx2">
                  <a:lumMod val="50000"/>
                </a:schemeClr>
              </a:buClr>
              <a:buFont typeface="Arial" pitchFamily="34" charset="0"/>
              <a:buChar char="•"/>
            </a:pPr>
            <a:endParaRPr lang="en-IN" sz="3900" dirty="0">
              <a:solidFill>
                <a:schemeClr val="accent1">
                  <a:lumMod val="50000"/>
                </a:schemeClr>
              </a:solidFill>
              <a:ea typeface="Cambria Math" pitchFamily="18" charset="0"/>
              <a:cs typeface="Times New Roman"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526868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9144000" cy="1600200"/>
          </a:xfrm>
          <a:effectLst/>
        </p:spPr>
        <p:txBody>
          <a:bodyPr>
            <a:noAutofit/>
          </a:bodyPr>
          <a:lstStyle/>
          <a:p>
            <a:pPr algn="ctr"/>
            <a:r>
              <a:rPr lang="en-IN" b="1" dirty="0">
                <a:solidFill>
                  <a:schemeClr val="bg2">
                    <a:lumMod val="25000"/>
                  </a:schemeClr>
                </a:solidFill>
              </a:rPr>
              <a:t>Issues relating to Construction Contracts</a:t>
            </a:r>
            <a:endParaRPr lang="en-US" b="1" dirty="0">
              <a:solidFill>
                <a:schemeClr val="bg2">
                  <a:lumMod val="25000"/>
                </a:schemeClr>
              </a:solidFill>
            </a:endParaRPr>
          </a:p>
        </p:txBody>
      </p:sp>
      <p:sp>
        <p:nvSpPr>
          <p:cNvPr id="3" name="Content Placeholder 2"/>
          <p:cNvSpPr>
            <a:spLocks noGrp="1"/>
          </p:cNvSpPr>
          <p:nvPr>
            <p:ph idx="4294967295"/>
          </p:nvPr>
        </p:nvSpPr>
        <p:spPr>
          <a:xfrm>
            <a:off x="0" y="1752600"/>
            <a:ext cx="9144000" cy="5105400"/>
          </a:xfrm>
        </p:spPr>
        <p:txBody>
          <a:bodyPr>
            <a:normAutofit fontScale="47500" lnSpcReduction="20000"/>
          </a:bodyPr>
          <a:lstStyle/>
          <a:p>
            <a:pPr lvl="0">
              <a:buClr>
                <a:schemeClr val="tx2">
                  <a:lumMod val="50000"/>
                </a:schemeClr>
              </a:buClr>
              <a:buFont typeface="Arial" pitchFamily="34" charset="0"/>
              <a:buChar char="•"/>
            </a:pPr>
            <a:endParaRPr lang="en-US" sz="10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endParaRPr lang="en-IN" sz="4300" dirty="0">
              <a:solidFill>
                <a:schemeClr val="accent1">
                  <a:lumMod val="50000"/>
                </a:schemeClr>
              </a:solidFill>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Transfer of Risks and Reward</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Percentage Completion Method</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Revenue can be measured</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Cost Estimate and validation – Estimation Uncertainty.</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Where outcome cannot be estimated reliably</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Recognition of Expected Losses</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Accounting for Retentions – whether to recognise or not.</a:t>
            </a:r>
          </a:p>
          <a:p>
            <a:pPr lvl="0">
              <a:buClr>
                <a:schemeClr val="tx2">
                  <a:lumMod val="50000"/>
                </a:schemeClr>
              </a:buClr>
              <a:buFont typeface="Arial" pitchFamily="34" charset="0"/>
              <a:buChar char="•"/>
            </a:pPr>
            <a:endParaRPr lang="en-US" sz="1000" dirty="0">
              <a:ea typeface="Cambria Math" pitchFamily="18" charset="0"/>
              <a:cs typeface="Times New Roman" pitchFamily="18" charset="0"/>
            </a:endParaRPr>
          </a:p>
          <a:p>
            <a:pPr lvl="0">
              <a:buClr>
                <a:schemeClr val="tx2">
                  <a:lumMod val="50000"/>
                </a:schemeClr>
              </a:buClr>
              <a:buFont typeface="Arial" pitchFamily="34" charset="0"/>
              <a:buChar char="•"/>
            </a:pPr>
            <a:r>
              <a:rPr lang="en-IN" sz="4300" dirty="0">
                <a:ea typeface="Cambria Math" pitchFamily="18" charset="0"/>
                <a:cs typeface="Times New Roman" pitchFamily="18" charset="0"/>
              </a:rPr>
              <a:t>Warranty </a:t>
            </a:r>
          </a:p>
          <a:p>
            <a:pPr lvl="0">
              <a:buClr>
                <a:schemeClr val="tx2">
                  <a:lumMod val="50000"/>
                </a:schemeClr>
              </a:buClr>
              <a:buFont typeface="Wingdings" pitchFamily="2" charset="2"/>
              <a:buChar char="Ø"/>
            </a:pPr>
            <a:endParaRPr lang="en-US" sz="1000" dirty="0">
              <a:ea typeface="Cambria Math" pitchFamily="18" charset="0"/>
              <a:cs typeface="Times New Roman" pitchFamily="18" charset="0"/>
            </a:endParaRPr>
          </a:p>
          <a:p>
            <a:pPr lvl="0">
              <a:buNone/>
            </a:pPr>
            <a:r>
              <a:rPr lang="en-US" sz="4500" dirty="0">
                <a:ea typeface="Cambria Math" pitchFamily="18" charset="0"/>
              </a:rPr>
              <a:t>     </a:t>
            </a:r>
            <a:r>
              <a:rPr lang="en-US" sz="4300" dirty="0">
                <a:ea typeface="Cambria Math" pitchFamily="18" charset="0"/>
              </a:rPr>
              <a:t>      - </a:t>
            </a:r>
            <a:r>
              <a:rPr lang="en-IN" sz="4300" dirty="0">
                <a:ea typeface="Cambria Math" pitchFamily="18" charset="0"/>
              </a:rPr>
              <a:t>Standard Warranty arrangement – embedded in price</a:t>
            </a:r>
            <a:endParaRPr lang="en-US" sz="1000" dirty="0">
              <a:ea typeface="Cambria Math" pitchFamily="18" charset="0"/>
            </a:endParaRPr>
          </a:p>
          <a:p>
            <a:pPr lvl="0">
              <a:buNone/>
            </a:pPr>
            <a:r>
              <a:rPr lang="en-IN" sz="4300" dirty="0">
                <a:ea typeface="Cambria Math" pitchFamily="18" charset="0"/>
              </a:rPr>
              <a:t>           - Estimate cost required to service warranty – AS  29</a:t>
            </a:r>
            <a:endParaRPr lang="en-US" sz="1000" dirty="0">
              <a:ea typeface="Cambria Math" pitchFamily="18" charset="0"/>
            </a:endParaRPr>
          </a:p>
          <a:p>
            <a:pPr lvl="0">
              <a:buNone/>
            </a:pPr>
            <a:r>
              <a:rPr lang="en-IN" sz="4300" dirty="0">
                <a:ea typeface="Cambria Math" pitchFamily="18" charset="0"/>
              </a:rPr>
              <a:t>           - Based on past history</a:t>
            </a:r>
            <a:endParaRPr lang="en-US" sz="1000" dirty="0">
              <a:ea typeface="Cambria Math" pitchFamily="18" charset="0"/>
            </a:endParaRPr>
          </a:p>
          <a:p>
            <a:pPr lvl="0">
              <a:buNone/>
            </a:pPr>
            <a:r>
              <a:rPr lang="en-IN" sz="4300" dirty="0">
                <a:ea typeface="Cambria Math" pitchFamily="18" charset="0"/>
              </a:rPr>
              <a:t>           - Possible future incidence based on corrective action on product failures</a:t>
            </a:r>
            <a:endParaRPr lang="en-US" sz="4300" dirty="0">
              <a:ea typeface="Cambria Math" pitchFamily="18"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415338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762000" y="1540192"/>
            <a:ext cx="8229600" cy="15697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j-lt"/>
              <a:ea typeface="+mn-ea"/>
              <a:cs typeface="+mn-cs"/>
            </a:endParaRPr>
          </a:p>
        </p:txBody>
      </p:sp>
      <p:sp>
        <p:nvSpPr>
          <p:cNvPr id="9" name="Title 1"/>
          <p:cNvSpPr txBox="1">
            <a:spLocks/>
          </p:cNvSpPr>
          <p:nvPr/>
        </p:nvSpPr>
        <p:spPr>
          <a:xfrm>
            <a:off x="76200" y="609600"/>
            <a:ext cx="9067800" cy="1380222"/>
          </a:xfrm>
          <a:prstGeom prst="rect">
            <a:avLst/>
          </a:prstGeom>
          <a:effectLst/>
        </p:spPr>
        <p:txBody>
          <a:bodyPr vert="horz" lIns="0" rIns="0" bIns="0" anchor="b">
            <a:noAutofit/>
          </a:bodyPr>
          <a:lstStyle/>
          <a:p>
            <a:pPr marL="0" marR="0" lvl="0" indent="0" algn="ctr" defTabSz="914400" rtl="0" eaLnBrk="1" fontAlgn="auto" latinLnBrk="0" hangingPunct="1">
              <a:spcBef>
                <a:spcPct val="0"/>
              </a:spcBef>
              <a:spcAft>
                <a:spcPts val="0"/>
              </a:spcAft>
              <a:buClrTx/>
              <a:buSzTx/>
              <a:buFontTx/>
              <a:buNone/>
              <a:tabLst/>
              <a:defRPr/>
            </a:pPr>
            <a:r>
              <a:rPr kumimoji="0" lang="en-IN" sz="4000" b="1" u="none" strike="noStrike" kern="1200" cap="none" spc="0" normalizeH="0" baseline="0" noProof="0" dirty="0">
                <a:ln>
                  <a:noFill/>
                </a:ln>
                <a:solidFill>
                  <a:schemeClr val="bg2">
                    <a:lumMod val="25000"/>
                  </a:schemeClr>
                </a:solidFill>
                <a:effectLst/>
                <a:uLnTx/>
                <a:uFillTx/>
                <a:latin typeface="+mj-lt"/>
                <a:ea typeface="+mj-ea"/>
                <a:cs typeface="Arial" pitchFamily="34" charset="0"/>
              </a:rPr>
              <a:t>Issues relating to</a:t>
            </a:r>
            <a:r>
              <a:rPr kumimoji="0" lang="en-IN" sz="4000" b="1" u="none" strike="noStrike" kern="1200" cap="none" spc="0" normalizeH="0" noProof="0" dirty="0">
                <a:ln>
                  <a:noFill/>
                </a:ln>
                <a:solidFill>
                  <a:schemeClr val="bg2">
                    <a:lumMod val="25000"/>
                  </a:schemeClr>
                </a:solidFill>
                <a:effectLst/>
                <a:uLnTx/>
                <a:uFillTx/>
                <a:latin typeface="+mj-lt"/>
                <a:ea typeface="+mj-ea"/>
                <a:cs typeface="Arial" pitchFamily="34" charset="0"/>
              </a:rPr>
              <a:t> </a:t>
            </a:r>
            <a:r>
              <a:rPr kumimoji="0" lang="en-IN" sz="4000" b="1" u="none" strike="noStrike" kern="1200" cap="none" spc="0" normalizeH="0" baseline="0" noProof="0" dirty="0">
                <a:ln>
                  <a:noFill/>
                </a:ln>
                <a:solidFill>
                  <a:schemeClr val="bg2">
                    <a:lumMod val="25000"/>
                  </a:schemeClr>
                </a:solidFill>
                <a:effectLst/>
                <a:uLnTx/>
                <a:uFillTx/>
                <a:latin typeface="+mj-lt"/>
                <a:ea typeface="+mj-ea"/>
                <a:cs typeface="Arial" pitchFamily="34" charset="0"/>
              </a:rPr>
              <a:t>Construction Contracts</a:t>
            </a:r>
            <a:r>
              <a:rPr kumimoji="0" lang="en-IN" sz="4000" b="1" u="none" strike="noStrike" kern="1200" cap="none" spc="0" normalizeH="0" noProof="0" dirty="0">
                <a:ln>
                  <a:noFill/>
                </a:ln>
                <a:solidFill>
                  <a:schemeClr val="bg2">
                    <a:lumMod val="25000"/>
                  </a:schemeClr>
                </a:solidFill>
                <a:effectLst/>
                <a:uLnTx/>
                <a:uFillTx/>
                <a:latin typeface="+mj-lt"/>
                <a:ea typeface="+mj-ea"/>
                <a:cs typeface="Arial" pitchFamily="34" charset="0"/>
              </a:rPr>
              <a:t> </a:t>
            </a:r>
            <a:r>
              <a:rPr lang="en-US" sz="4000" b="1" dirty="0" err="1">
                <a:solidFill>
                  <a:schemeClr val="bg2">
                    <a:lumMod val="25000"/>
                  </a:schemeClr>
                </a:solidFill>
                <a:latin typeface="+mj-lt"/>
                <a:cs typeface="Arial" pitchFamily="34" charset="0"/>
              </a:rPr>
              <a:t>contd</a:t>
            </a:r>
            <a:r>
              <a:rPr lang="en-US" sz="4000" b="1" dirty="0">
                <a:solidFill>
                  <a:schemeClr val="bg2">
                    <a:lumMod val="25000"/>
                  </a:schemeClr>
                </a:solidFill>
                <a:latin typeface="+mj-lt"/>
                <a:cs typeface="Arial" pitchFamily="34" charset="0"/>
              </a:rPr>
              <a:t>…</a:t>
            </a:r>
            <a:endParaRPr kumimoji="0" lang="en-US" sz="4000" b="1" u="none" strike="noStrike" kern="1200" cap="none" spc="0" normalizeH="0" baseline="0" noProof="0" dirty="0">
              <a:ln>
                <a:noFill/>
              </a:ln>
              <a:solidFill>
                <a:schemeClr val="bg2">
                  <a:lumMod val="25000"/>
                </a:schemeClr>
              </a:solidFill>
              <a:effectLst/>
              <a:uLnTx/>
              <a:uFillTx/>
              <a:latin typeface="+mj-lt"/>
              <a:ea typeface="+mj-ea"/>
              <a:cs typeface="Arial" pitchFamily="34" charset="0"/>
            </a:endParaRPr>
          </a:p>
        </p:txBody>
      </p:sp>
      <p:sp>
        <p:nvSpPr>
          <p:cNvPr id="11" name="TextBox 10"/>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
        <p:nvSpPr>
          <p:cNvPr id="10" name="Rectangle 2"/>
          <p:cNvSpPr txBox="1">
            <a:spLocks noChangeArrowheads="1"/>
          </p:cNvSpPr>
          <p:nvPr/>
        </p:nvSpPr>
        <p:spPr bwMode="auto">
          <a:xfrm>
            <a:off x="76201" y="2220129"/>
            <a:ext cx="8915400" cy="444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fontAlgn="base">
              <a:spcBef>
                <a:spcPct val="0"/>
              </a:spcBef>
              <a:spcAft>
                <a:spcPct val="0"/>
              </a:spcAft>
              <a:buClrTx/>
              <a:buFont typeface="Georgia"/>
              <a:buNone/>
            </a:pPr>
            <a:r>
              <a:rPr lang="en-IN" sz="2400" b="1" dirty="0">
                <a:cs typeface="Arial" pitchFamily="34" charset="0"/>
              </a:rPr>
              <a:t>Variation in Contract Work</a:t>
            </a:r>
          </a:p>
          <a:p>
            <a:pPr marL="578358" lvl="1" indent="-285750" fontAlgn="base">
              <a:spcBef>
                <a:spcPct val="0"/>
              </a:spcBef>
              <a:spcAft>
                <a:spcPct val="0"/>
              </a:spcAft>
              <a:buClrTx/>
              <a:buFont typeface="Arial" panose="020B0604020202020204" pitchFamily="34" charset="0"/>
              <a:buChar char="•"/>
            </a:pPr>
            <a:r>
              <a:rPr lang="en-US" sz="1900" dirty="0">
                <a:solidFill>
                  <a:schemeClr val="tx1"/>
                </a:solidFill>
                <a:ea typeface="Cambria Math" pitchFamily="18" charset="0"/>
                <a:cs typeface="Times New Roman" pitchFamily="18" charset="0"/>
              </a:rPr>
              <a:t>It is probable that it will result in revenue</a:t>
            </a:r>
            <a:endParaRPr lang="en-US" sz="1900" dirty="0">
              <a:solidFill>
                <a:schemeClr val="tx1"/>
              </a:solidFill>
              <a:ea typeface="Cambria Math" pitchFamily="18" charset="0"/>
            </a:endParaRPr>
          </a:p>
          <a:p>
            <a:pPr marL="578358" lvl="1" indent="-285750" eaLnBrk="0" fontAlgn="base" hangingPunct="0">
              <a:spcBef>
                <a:spcPct val="0"/>
              </a:spcBef>
              <a:spcAft>
                <a:spcPct val="0"/>
              </a:spcAft>
              <a:buClrTx/>
              <a:buFont typeface="Arial" panose="020B0604020202020204" pitchFamily="34" charset="0"/>
              <a:buChar char="•"/>
            </a:pPr>
            <a:r>
              <a:rPr lang="en-US" sz="1900" dirty="0">
                <a:solidFill>
                  <a:schemeClr val="tx1"/>
                </a:solidFill>
                <a:ea typeface="Cambria Math" pitchFamily="18" charset="0"/>
                <a:cs typeface="Times New Roman" pitchFamily="18" charset="0"/>
              </a:rPr>
              <a:t>Capable of being measured</a:t>
            </a:r>
            <a:endParaRPr lang="en-US" sz="1900" dirty="0">
              <a:solidFill>
                <a:schemeClr val="tx1"/>
              </a:solidFill>
              <a:ea typeface="Cambria Math" pitchFamily="18" charset="0"/>
            </a:endParaRPr>
          </a:p>
          <a:p>
            <a:pPr marL="578358" lvl="1" indent="-285750" eaLnBrk="0" fontAlgn="base" hangingPunct="0">
              <a:spcBef>
                <a:spcPct val="0"/>
              </a:spcBef>
              <a:spcAft>
                <a:spcPct val="0"/>
              </a:spcAft>
              <a:buClrTx/>
              <a:buFont typeface="Arial" panose="020B0604020202020204" pitchFamily="34" charset="0"/>
              <a:buChar char="•"/>
            </a:pPr>
            <a:r>
              <a:rPr lang="en-US" sz="1900" dirty="0">
                <a:solidFill>
                  <a:schemeClr val="tx1"/>
                </a:solidFill>
                <a:ea typeface="Cambria Math" pitchFamily="18" charset="0"/>
                <a:cs typeface="Times New Roman" pitchFamily="18" charset="0"/>
              </a:rPr>
              <a:t>Whether written or verbal confirmation – Trade practice</a:t>
            </a:r>
            <a:endParaRPr lang="en-US" sz="1900" dirty="0">
              <a:solidFill>
                <a:schemeClr val="tx1"/>
              </a:solidFill>
              <a:ea typeface="Cambria Math" pitchFamily="18" charset="0"/>
            </a:endParaRPr>
          </a:p>
          <a:p>
            <a:pPr marL="578358" lvl="1" indent="-285750" eaLnBrk="0" fontAlgn="base" hangingPunct="0">
              <a:spcBef>
                <a:spcPct val="0"/>
              </a:spcBef>
              <a:spcAft>
                <a:spcPct val="0"/>
              </a:spcAft>
              <a:buClrTx/>
              <a:buFont typeface="Arial" panose="020B0604020202020204" pitchFamily="34" charset="0"/>
              <a:buChar char="•"/>
            </a:pPr>
            <a:r>
              <a:rPr lang="en-US" sz="1900" dirty="0">
                <a:solidFill>
                  <a:schemeClr val="tx1"/>
                </a:solidFill>
                <a:ea typeface="Cambria Math" pitchFamily="18" charset="0"/>
                <a:cs typeface="Times New Roman" pitchFamily="18" charset="0"/>
              </a:rPr>
              <a:t>Cost escalation clause</a:t>
            </a:r>
            <a:endParaRPr lang="en-US" sz="1900" dirty="0">
              <a:solidFill>
                <a:schemeClr val="tx1"/>
              </a:solidFill>
              <a:ea typeface="Cambria Math" pitchFamily="18" charset="0"/>
            </a:endParaRPr>
          </a:p>
          <a:p>
            <a:pPr marL="578358" lvl="1" indent="-285750" eaLnBrk="0" fontAlgn="base" hangingPunct="0">
              <a:spcBef>
                <a:spcPct val="0"/>
              </a:spcBef>
              <a:spcAft>
                <a:spcPct val="0"/>
              </a:spcAft>
              <a:buClrTx/>
              <a:buFont typeface="Arial" panose="020B0604020202020204" pitchFamily="34" charset="0"/>
              <a:buChar char="•"/>
            </a:pPr>
            <a:r>
              <a:rPr lang="en-US" sz="1900" dirty="0">
                <a:solidFill>
                  <a:schemeClr val="tx1"/>
                </a:solidFill>
                <a:ea typeface="Cambria Math" pitchFamily="18" charset="0"/>
                <a:cs typeface="Times New Roman" pitchFamily="18" charset="0"/>
              </a:rPr>
              <a:t>Changes in design, scope, duration or specifications</a:t>
            </a:r>
            <a:endParaRPr lang="en-IN" sz="1900" b="1" dirty="0">
              <a:solidFill>
                <a:schemeClr val="tx1"/>
              </a:solidFill>
              <a:cs typeface="Arial" pitchFamily="34" charset="0"/>
            </a:endParaRPr>
          </a:p>
          <a:p>
            <a:pPr marL="0" indent="0" eaLnBrk="0" fontAlgn="base" hangingPunct="0">
              <a:spcBef>
                <a:spcPct val="0"/>
              </a:spcBef>
              <a:spcAft>
                <a:spcPct val="0"/>
              </a:spcAft>
              <a:buClrTx/>
              <a:buFont typeface="Georgia"/>
              <a:buNone/>
            </a:pPr>
            <a:endParaRPr lang="en-US" sz="1100" dirty="0">
              <a:latin typeface="+mj-lt"/>
              <a:ea typeface="Calibri" pitchFamily="34" charset="0"/>
              <a:cs typeface="Times New Roman" pitchFamily="18" charset="0"/>
            </a:endParaRPr>
          </a:p>
          <a:p>
            <a:pPr marL="0" indent="0" eaLnBrk="0" fontAlgn="base" hangingPunct="0">
              <a:spcBef>
                <a:spcPct val="0"/>
              </a:spcBef>
              <a:spcAft>
                <a:spcPct val="0"/>
              </a:spcAft>
              <a:buClrTx/>
              <a:buNone/>
            </a:pPr>
            <a:r>
              <a:rPr lang="en-IN" sz="2400" b="1" dirty="0">
                <a:cs typeface="Arial" pitchFamily="34" charset="0"/>
              </a:rPr>
              <a:t>Percentage Completion</a:t>
            </a: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Estimation of Cost</a:t>
            </a:r>
            <a:endParaRPr lang="en-US" sz="1900" dirty="0">
              <a:solidFill>
                <a:schemeClr val="tx1"/>
              </a:solidFill>
              <a:ea typeface="Cambria Math" pitchFamily="18" charset="0"/>
            </a:endParaRP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Technical vs Cost Completion percentage</a:t>
            </a:r>
            <a:endParaRPr lang="en-US" sz="1900" dirty="0">
              <a:solidFill>
                <a:schemeClr val="tx1"/>
              </a:solidFill>
              <a:ea typeface="Cambria Math" pitchFamily="18" charset="0"/>
            </a:endParaRP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Should reflect work performed</a:t>
            </a:r>
            <a:endParaRPr lang="en-US" sz="1900" dirty="0">
              <a:solidFill>
                <a:schemeClr val="tx1"/>
              </a:solidFill>
              <a:ea typeface="Cambria Math" pitchFamily="18" charset="0"/>
            </a:endParaRP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Exclude stock of materials except where made specifically for contract</a:t>
            </a:r>
            <a:endParaRPr lang="en-US" sz="1900" dirty="0">
              <a:solidFill>
                <a:schemeClr val="tx1"/>
              </a:solidFill>
              <a:ea typeface="Cambria Math" pitchFamily="18" charset="0"/>
            </a:endParaRP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Changes in revenue and cost estimate</a:t>
            </a:r>
            <a:endParaRPr lang="en-US" sz="1900" dirty="0">
              <a:solidFill>
                <a:schemeClr val="tx1"/>
              </a:solidFill>
              <a:ea typeface="Cambria Math" pitchFamily="18" charset="0"/>
            </a:endParaRPr>
          </a:p>
          <a:p>
            <a:pPr marL="550863" lvl="1" indent="-285750">
              <a:buClr>
                <a:srgbClr val="002060"/>
              </a:buClr>
              <a:buFont typeface="Arial" panose="020B0604020202020204" pitchFamily="34" charset="0"/>
              <a:buChar char="•"/>
            </a:pPr>
            <a:r>
              <a:rPr lang="en-IN" sz="1900" dirty="0">
                <a:solidFill>
                  <a:schemeClr val="tx1"/>
                </a:solidFill>
                <a:ea typeface="Cambria Math" pitchFamily="18" charset="0"/>
              </a:rPr>
              <a:t>Cost to complete</a:t>
            </a:r>
            <a:endParaRPr lang="en-US" sz="1900" dirty="0">
              <a:solidFill>
                <a:schemeClr val="tx1"/>
              </a:solidFill>
            </a:endParaRPr>
          </a:p>
        </p:txBody>
      </p:sp>
    </p:spTree>
    <p:extLst>
      <p:ext uri="{BB962C8B-B14F-4D97-AF65-F5344CB8AC3E}">
        <p14:creationId xmlns:p14="http://schemas.microsoft.com/office/powerpoint/2010/main" val="69639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52600"/>
            <a:ext cx="8229600" cy="457200"/>
          </a:xfrm>
          <a:effectLst/>
        </p:spPr>
        <p:txBody>
          <a:bodyPr>
            <a:normAutofit fontScale="90000"/>
          </a:bodyPr>
          <a:lstStyle/>
          <a:p>
            <a:r>
              <a:rPr lang="en-IN" sz="2600" dirty="0">
                <a:solidFill>
                  <a:schemeClr val="accent1">
                    <a:lumMod val="50000"/>
                  </a:schemeClr>
                </a:solidFill>
                <a:latin typeface="Arial" pitchFamily="34" charset="0"/>
                <a:cs typeface="Arial" pitchFamily="34" charset="0"/>
              </a:rPr>
              <a:t>Allocable and </a:t>
            </a:r>
            <a:r>
              <a:rPr lang="en-IN" sz="2600" dirty="0" err="1">
                <a:solidFill>
                  <a:schemeClr val="accent1">
                    <a:lumMod val="50000"/>
                  </a:schemeClr>
                </a:solidFill>
                <a:latin typeface="Arial" pitchFamily="34" charset="0"/>
                <a:cs typeface="Arial" pitchFamily="34" charset="0"/>
              </a:rPr>
              <a:t>Unallocable</a:t>
            </a:r>
            <a:r>
              <a:rPr lang="en-IN" sz="2600" dirty="0">
                <a:solidFill>
                  <a:schemeClr val="accent1">
                    <a:lumMod val="50000"/>
                  </a:schemeClr>
                </a:solidFill>
                <a:latin typeface="Arial" pitchFamily="34" charset="0"/>
                <a:cs typeface="Arial" pitchFamily="34" charset="0"/>
              </a:rPr>
              <a:t> Cost</a:t>
            </a:r>
            <a:endParaRPr lang="en-US" sz="26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4294967295"/>
          </p:nvPr>
        </p:nvSpPr>
        <p:spPr>
          <a:xfrm>
            <a:off x="0" y="2209800"/>
            <a:ext cx="9144000" cy="4671391"/>
          </a:xfrm>
        </p:spPr>
        <p:txBody>
          <a:bodyPr>
            <a:normAutofit/>
          </a:bodyPr>
          <a:lstStyle/>
          <a:p>
            <a:pPr marL="109728" lvl="0" indent="0">
              <a:buNone/>
            </a:pPr>
            <a:r>
              <a:rPr lang="en-IN" sz="2200" b="1" dirty="0">
                <a:ea typeface="Cambria Math" pitchFamily="18" charset="0"/>
              </a:rPr>
              <a:t>    1.  </a:t>
            </a:r>
            <a:r>
              <a:rPr lang="en-IN" sz="2200" b="1" dirty="0">
                <a:solidFill>
                  <a:schemeClr val="accent2"/>
                </a:solidFill>
                <a:ea typeface="Cambria Math" pitchFamily="18" charset="0"/>
              </a:rPr>
              <a:t>Allocable</a:t>
            </a:r>
            <a:endParaRPr lang="en-US" sz="2200" b="1" dirty="0">
              <a:solidFill>
                <a:schemeClr val="accent2"/>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Direct Cost specifically related to contract</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Depreciation on machines used</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Warranty cost</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Insurance</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General  technical cost allocated</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Construction overheads</a:t>
            </a:r>
            <a:endParaRPr lang="en-US" sz="1800" dirty="0">
              <a:solidFill>
                <a:schemeClr val="tx1"/>
              </a:solidFill>
              <a:ea typeface="Cambria Math" pitchFamily="18" charset="0"/>
            </a:endParaRPr>
          </a:p>
          <a:p>
            <a:pPr lvl="1">
              <a:buClr>
                <a:schemeClr val="accent1">
                  <a:lumMod val="50000"/>
                </a:schemeClr>
              </a:buClr>
              <a:buFont typeface="Arial" panose="020B0604020202020204" pitchFamily="34" charset="0"/>
              <a:buChar char="•"/>
            </a:pPr>
            <a:r>
              <a:rPr lang="en-IN" sz="1800" dirty="0">
                <a:solidFill>
                  <a:schemeClr val="tx1"/>
                </a:solidFill>
                <a:ea typeface="Cambria Math" pitchFamily="18" charset="0"/>
              </a:rPr>
              <a:t>Borrowing Cost as per AS 16</a:t>
            </a:r>
          </a:p>
          <a:p>
            <a:pPr marL="411480" lvl="1" indent="0">
              <a:buClr>
                <a:schemeClr val="accent1">
                  <a:lumMod val="50000"/>
                </a:schemeClr>
              </a:buClr>
              <a:buNone/>
            </a:pPr>
            <a:r>
              <a:rPr lang="en-IN" sz="1800" b="1" dirty="0">
                <a:solidFill>
                  <a:schemeClr val="tx1"/>
                </a:solidFill>
                <a:ea typeface="Cambria Math" pitchFamily="18" charset="0"/>
              </a:rPr>
              <a:t>2.    </a:t>
            </a:r>
            <a:r>
              <a:rPr lang="en-IN" sz="2200" b="1" dirty="0" err="1">
                <a:ea typeface="Cambria Math" pitchFamily="18" charset="0"/>
              </a:rPr>
              <a:t>Unallocable</a:t>
            </a:r>
            <a:endParaRPr lang="en-US" sz="2200" b="1" dirty="0">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General Administrative Cost</a:t>
            </a:r>
          </a:p>
          <a:p>
            <a:pPr lvl="1">
              <a:buClr>
                <a:srgbClr val="002060"/>
              </a:buClr>
              <a:buFont typeface="Arial" panose="020B0604020202020204" pitchFamily="34" charset="0"/>
              <a:buChar char="•"/>
            </a:pPr>
            <a:r>
              <a:rPr lang="en-IN" sz="1800" dirty="0">
                <a:solidFill>
                  <a:schemeClr val="tx1"/>
                </a:solidFill>
                <a:ea typeface="Cambria Math" pitchFamily="18" charset="0"/>
              </a:rPr>
              <a:t>Selling Cost</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Research and Development </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Depreciation on idle plants </a:t>
            </a:r>
          </a:p>
          <a:p>
            <a:pPr marL="868680" lvl="1" indent="-457200">
              <a:buClr>
                <a:srgbClr val="002060"/>
              </a:buClr>
              <a:buFont typeface="+mj-lt"/>
              <a:buAutoNum type="arabicPeriod" startAt="3"/>
            </a:pPr>
            <a:r>
              <a:rPr lang="en-IN" sz="2200" b="1" dirty="0">
                <a:ea typeface="Cambria Math" pitchFamily="18" charset="0"/>
              </a:rPr>
              <a:t>Cost incurred for contract not yet received</a:t>
            </a:r>
            <a:endParaRPr lang="en-US" sz="2200" b="1" dirty="0">
              <a:ea typeface="Cambria Math" pitchFamily="18" charset="0"/>
            </a:endParaRPr>
          </a:p>
        </p:txBody>
      </p:sp>
      <p:sp>
        <p:nvSpPr>
          <p:cNvPr id="4" name="Title 1"/>
          <p:cNvSpPr txBox="1">
            <a:spLocks/>
          </p:cNvSpPr>
          <p:nvPr/>
        </p:nvSpPr>
        <p:spPr>
          <a:xfrm>
            <a:off x="-76200" y="609600"/>
            <a:ext cx="9144000" cy="1143000"/>
          </a:xfrm>
          <a:prstGeom prst="rect">
            <a:avLst/>
          </a:prstGeom>
          <a:effectLst/>
        </p:spPr>
        <p:txBody>
          <a:bodyPr vert="horz" lIns="0" rIns="0" bIns="0" anchor="b">
            <a:noAutofit/>
          </a:bodyPr>
          <a:lstStyle/>
          <a:p>
            <a:pPr marL="0" marR="0" lvl="0" indent="0" algn="ctr" defTabSz="914400" rtl="0" eaLnBrk="1" fontAlgn="auto" latinLnBrk="0" hangingPunct="1">
              <a:spcBef>
                <a:spcPct val="0"/>
              </a:spcBef>
              <a:spcAft>
                <a:spcPts val="0"/>
              </a:spcAft>
              <a:buClrTx/>
              <a:buSzTx/>
              <a:buFontTx/>
              <a:buNone/>
              <a:tabLst/>
              <a:defRPr/>
            </a:pPr>
            <a:r>
              <a:rPr kumimoji="0" lang="en-IN" sz="3800" b="1" u="none" strike="noStrike" kern="1200" cap="none" spc="0" normalizeH="0" baseline="0" noProof="0" dirty="0">
                <a:ln>
                  <a:noFill/>
                </a:ln>
                <a:solidFill>
                  <a:schemeClr val="bg2">
                    <a:lumMod val="25000"/>
                  </a:schemeClr>
                </a:solidFill>
                <a:effectLst/>
                <a:uLnTx/>
                <a:uFillTx/>
                <a:latin typeface="+mj-lt"/>
                <a:ea typeface="+mj-ea"/>
                <a:cs typeface="Arial" pitchFamily="34" charset="0"/>
              </a:rPr>
              <a:t>Issues relating to Construction Contracts</a:t>
            </a:r>
            <a:r>
              <a:rPr kumimoji="0" lang="en-IN" sz="3800" b="1" u="none" strike="noStrike" kern="1200" cap="none" spc="0" normalizeH="0" noProof="0" dirty="0">
                <a:ln>
                  <a:noFill/>
                </a:ln>
                <a:solidFill>
                  <a:schemeClr val="bg2">
                    <a:lumMod val="25000"/>
                  </a:schemeClr>
                </a:solidFill>
                <a:effectLst/>
                <a:uLnTx/>
                <a:uFillTx/>
                <a:latin typeface="+mj-lt"/>
                <a:ea typeface="+mj-ea"/>
                <a:cs typeface="Arial" pitchFamily="34" charset="0"/>
              </a:rPr>
              <a:t> </a:t>
            </a:r>
            <a:r>
              <a:rPr lang="en-US" sz="3800" b="1" dirty="0" err="1">
                <a:solidFill>
                  <a:schemeClr val="bg2">
                    <a:lumMod val="25000"/>
                  </a:schemeClr>
                </a:solidFill>
                <a:latin typeface="+mj-lt"/>
                <a:cs typeface="Arial" pitchFamily="34" charset="0"/>
              </a:rPr>
              <a:t>contd</a:t>
            </a:r>
            <a:r>
              <a:rPr lang="en-US" sz="3800" b="1" dirty="0">
                <a:solidFill>
                  <a:schemeClr val="bg2">
                    <a:lumMod val="25000"/>
                  </a:schemeClr>
                </a:solidFill>
                <a:latin typeface="+mj-lt"/>
                <a:cs typeface="Arial" pitchFamily="34" charset="0"/>
              </a:rPr>
              <a:t>…</a:t>
            </a:r>
            <a:endParaRPr kumimoji="0" lang="en-US" sz="3800" b="1" u="none" strike="noStrike" kern="1200" cap="none" spc="0" normalizeH="0" baseline="0" noProof="0" dirty="0">
              <a:ln>
                <a:noFill/>
              </a:ln>
              <a:solidFill>
                <a:schemeClr val="bg2">
                  <a:lumMod val="25000"/>
                </a:schemeClr>
              </a:solidFill>
              <a:effectLst/>
              <a:uLnTx/>
              <a:uFillTx/>
              <a:latin typeface="+mj-lt"/>
              <a:ea typeface="+mj-ea"/>
              <a:cs typeface="Arial" pitchFamily="34" charset="0"/>
            </a:endParaRPr>
          </a:p>
        </p:txBody>
      </p:sp>
      <p:sp>
        <p:nvSpPr>
          <p:cNvPr id="6" name="TextBox 5"/>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48813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6400"/>
            <a:ext cx="8229600" cy="381000"/>
          </a:xfrm>
          <a:effectLst/>
        </p:spPr>
        <p:txBody>
          <a:bodyPr>
            <a:noAutofit/>
          </a:bodyPr>
          <a:lstStyle/>
          <a:p>
            <a:r>
              <a:rPr lang="en-IN" sz="2400" b="1" dirty="0">
                <a:solidFill>
                  <a:schemeClr val="accent1">
                    <a:lumMod val="50000"/>
                  </a:schemeClr>
                </a:solidFill>
                <a:latin typeface="Arial" pitchFamily="34" charset="0"/>
                <a:cs typeface="Arial" pitchFamily="34" charset="0"/>
              </a:rPr>
              <a:t>Claims and Incentives</a:t>
            </a:r>
            <a:endParaRPr lang="en-US" sz="2400" b="1" dirty="0">
              <a:solidFill>
                <a:schemeClr val="accent1">
                  <a:lumMod val="50000"/>
                </a:schemeClr>
              </a:solidFill>
              <a:latin typeface="Arial" pitchFamily="34" charset="0"/>
              <a:cs typeface="Arial" pitchFamily="34" charset="0"/>
            </a:endParaRPr>
          </a:p>
        </p:txBody>
      </p:sp>
      <p:sp>
        <p:nvSpPr>
          <p:cNvPr id="4" name="Content Placeholder 3"/>
          <p:cNvSpPr>
            <a:spLocks noGrp="1"/>
          </p:cNvSpPr>
          <p:nvPr>
            <p:ph idx="4294967295"/>
          </p:nvPr>
        </p:nvSpPr>
        <p:spPr>
          <a:xfrm>
            <a:off x="-23191" y="2057400"/>
            <a:ext cx="9144000" cy="4610100"/>
          </a:xfrm>
        </p:spPr>
        <p:txBody>
          <a:bodyPr>
            <a:normAutofit lnSpcReduction="10000"/>
          </a:bodyPr>
          <a:lstStyle/>
          <a:p>
            <a:pPr marL="109728" indent="0">
              <a:buNone/>
            </a:pPr>
            <a:r>
              <a:rPr lang="en-IN" sz="2200" b="1" dirty="0">
                <a:ea typeface="Cambria Math" pitchFamily="18" charset="0"/>
              </a:rPr>
              <a:t>1. Criteria for recognition</a:t>
            </a:r>
          </a:p>
          <a:p>
            <a:pPr lvl="0"/>
            <a:endParaRPr lang="en-US" sz="300" b="1" dirty="0">
              <a:solidFill>
                <a:schemeClr val="accent1">
                  <a:lumMod val="50000"/>
                </a:schemeClr>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Negotiations have reached an advanced stage</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Probable that the same will be accepted</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Amount can be reasonably ascertained</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In case of incentives – contract at advanced stage and probable that the standard will be met</a:t>
            </a:r>
          </a:p>
          <a:p>
            <a:pPr lvl="0"/>
            <a:endParaRPr lang="en-US" sz="600" b="1" dirty="0">
              <a:ea typeface="Cambria Math" pitchFamily="18" charset="0"/>
            </a:endParaRPr>
          </a:p>
          <a:p>
            <a:pPr marL="109537" lvl="0" indent="0">
              <a:buNone/>
            </a:pPr>
            <a:r>
              <a:rPr lang="en-IN" sz="2200" b="1" dirty="0">
                <a:ea typeface="Cambria Math" pitchFamily="18" charset="0"/>
              </a:rPr>
              <a:t>2. Nature of Claims </a:t>
            </a:r>
          </a:p>
          <a:p>
            <a:pPr lvl="1">
              <a:buClr>
                <a:srgbClr val="002060"/>
              </a:buClr>
              <a:buFont typeface="Arial" panose="020B0604020202020204" pitchFamily="34" charset="0"/>
              <a:buChar char="•"/>
            </a:pPr>
            <a:r>
              <a:rPr lang="en-IN" sz="1800" dirty="0">
                <a:solidFill>
                  <a:schemeClr val="tx1"/>
                </a:solidFill>
                <a:ea typeface="Cambria Math" pitchFamily="18" charset="0"/>
              </a:rPr>
              <a:t>Cost  over runs</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Change orders  that  either  unapproved or disputed</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Customer caused delays</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Contract  terminations</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Errors in designs and specifications</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Reimbursement of cost not included in the contract</a:t>
            </a:r>
            <a:endParaRPr lang="en-US" sz="1800" dirty="0">
              <a:solidFill>
                <a:schemeClr val="tx1"/>
              </a:solidFill>
              <a:ea typeface="Cambria Math" pitchFamily="18" charset="0"/>
            </a:endParaRPr>
          </a:p>
          <a:p>
            <a:pPr lvl="1">
              <a:buClr>
                <a:srgbClr val="002060"/>
              </a:buClr>
              <a:buFont typeface="Arial" panose="020B0604020202020204" pitchFamily="34" charset="0"/>
              <a:buChar char="•"/>
            </a:pPr>
            <a:r>
              <a:rPr lang="en-IN" sz="1800" dirty="0">
                <a:solidFill>
                  <a:schemeClr val="tx1"/>
                </a:solidFill>
                <a:ea typeface="Cambria Math" pitchFamily="18" charset="0"/>
              </a:rPr>
              <a:t>Incentives</a:t>
            </a:r>
            <a:endParaRPr lang="en-US" sz="1800" dirty="0">
              <a:solidFill>
                <a:schemeClr val="tx1"/>
              </a:solidFill>
              <a:ea typeface="Cambria Math" pitchFamily="18" charset="0"/>
            </a:endParaRPr>
          </a:p>
        </p:txBody>
      </p:sp>
      <p:sp>
        <p:nvSpPr>
          <p:cNvPr id="5" name="Title 1"/>
          <p:cNvSpPr txBox="1">
            <a:spLocks/>
          </p:cNvSpPr>
          <p:nvPr/>
        </p:nvSpPr>
        <p:spPr>
          <a:xfrm>
            <a:off x="12441" y="457200"/>
            <a:ext cx="9144000" cy="1219200"/>
          </a:xfrm>
          <a:prstGeom prst="rect">
            <a:avLst/>
          </a:prstGeom>
          <a:effectLst/>
        </p:spPr>
        <p:txBody>
          <a:bodyPr vert="horz" lIns="0" rIns="0" bIns="0" anchor="b">
            <a:noAutofit/>
          </a:bodyPr>
          <a:lstStyle/>
          <a:p>
            <a:pPr marL="0" marR="0" lvl="0" indent="0" algn="ctr" defTabSz="914400" rtl="0" eaLnBrk="1" fontAlgn="auto" latinLnBrk="0" hangingPunct="1">
              <a:spcBef>
                <a:spcPct val="0"/>
              </a:spcBef>
              <a:spcAft>
                <a:spcPts val="0"/>
              </a:spcAft>
              <a:buClrTx/>
              <a:buSzTx/>
              <a:buFontTx/>
              <a:buNone/>
              <a:tabLst/>
              <a:defRPr/>
            </a:pPr>
            <a:r>
              <a:rPr kumimoji="0" lang="en-IN" sz="3800" b="1" u="none" strike="noStrike" kern="1200" cap="none" spc="0" normalizeH="0" baseline="0" noProof="0" dirty="0">
                <a:ln>
                  <a:noFill/>
                </a:ln>
                <a:solidFill>
                  <a:schemeClr val="bg2">
                    <a:lumMod val="25000"/>
                  </a:schemeClr>
                </a:solidFill>
                <a:effectLst/>
                <a:uLnTx/>
                <a:uFillTx/>
                <a:latin typeface="+mj-lt"/>
                <a:ea typeface="+mj-ea"/>
                <a:cs typeface="Arial" pitchFamily="34" charset="0"/>
              </a:rPr>
              <a:t>Issues relating to Construction Contracts </a:t>
            </a:r>
            <a:r>
              <a:rPr lang="en-US" sz="3800" b="1" dirty="0" err="1">
                <a:solidFill>
                  <a:schemeClr val="bg2">
                    <a:lumMod val="25000"/>
                  </a:schemeClr>
                </a:solidFill>
                <a:latin typeface="+mj-lt"/>
                <a:cs typeface="Arial" pitchFamily="34" charset="0"/>
              </a:rPr>
              <a:t>contd</a:t>
            </a:r>
            <a:r>
              <a:rPr lang="en-US" sz="3800" b="1" dirty="0">
                <a:solidFill>
                  <a:schemeClr val="bg2">
                    <a:lumMod val="25000"/>
                  </a:schemeClr>
                </a:solidFill>
                <a:latin typeface="+mj-lt"/>
                <a:cs typeface="Arial" pitchFamily="34" charset="0"/>
              </a:rPr>
              <a:t>…</a:t>
            </a:r>
            <a:endParaRPr kumimoji="0" lang="en-US" sz="3800" b="1" u="none" strike="noStrike" kern="1200" cap="none" spc="0" normalizeH="0" baseline="0" noProof="0" dirty="0">
              <a:ln>
                <a:noFill/>
              </a:ln>
              <a:solidFill>
                <a:schemeClr val="bg2">
                  <a:lumMod val="25000"/>
                </a:schemeClr>
              </a:solidFill>
              <a:effectLst/>
              <a:uLnTx/>
              <a:uFillTx/>
              <a:latin typeface="+mj-lt"/>
              <a:ea typeface="+mj-ea"/>
              <a:cs typeface="Arial" pitchFamily="34" charset="0"/>
            </a:endParaRPr>
          </a:p>
        </p:txBody>
      </p:sp>
      <p:sp>
        <p:nvSpPr>
          <p:cNvPr id="6" name="TextBox 5"/>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958788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D9064D-E02E-446E-ADA6-03C555E79267}"/>
              </a:ext>
            </a:extLst>
          </p:cNvPr>
          <p:cNvSpPr/>
          <p:nvPr/>
        </p:nvSpPr>
        <p:spPr>
          <a:xfrm>
            <a:off x="685800" y="621268"/>
            <a:ext cx="5897768" cy="369332"/>
          </a:xfrm>
          <a:prstGeom prst="rect">
            <a:avLst/>
          </a:prstGeom>
        </p:spPr>
        <p:txBody>
          <a:bodyPr wrap="none">
            <a:spAutoFit/>
          </a:bodyPr>
          <a:lstStyle/>
          <a:p>
            <a:r>
              <a:rPr lang="en-IN" u="sng" dirty="0">
                <a:ea typeface="Cambria Math" pitchFamily="18" charset="0"/>
              </a:rPr>
              <a:t>Example : Percentage Completion for Construction Contract :</a:t>
            </a:r>
            <a:endParaRPr lang="en-IN" u="sng" dirty="0"/>
          </a:p>
        </p:txBody>
      </p:sp>
      <p:graphicFrame>
        <p:nvGraphicFramePr>
          <p:cNvPr id="3" name="Table 3">
            <a:extLst>
              <a:ext uri="{FF2B5EF4-FFF2-40B4-BE49-F238E27FC236}">
                <a16:creationId xmlns:a16="http://schemas.microsoft.com/office/drawing/2014/main" id="{A63BD97E-61EF-4C58-8892-53C3C68A098B}"/>
              </a:ext>
            </a:extLst>
          </p:cNvPr>
          <p:cNvGraphicFramePr>
            <a:graphicFrameLocks noGrp="1"/>
          </p:cNvGraphicFramePr>
          <p:nvPr>
            <p:extLst>
              <p:ext uri="{D42A27DB-BD31-4B8C-83A1-F6EECF244321}">
                <p14:modId xmlns:p14="http://schemas.microsoft.com/office/powerpoint/2010/main" val="3744938004"/>
              </p:ext>
            </p:extLst>
          </p:nvPr>
        </p:nvGraphicFramePr>
        <p:xfrm>
          <a:off x="685800" y="1143000"/>
          <a:ext cx="7924800" cy="50850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686043220"/>
                    </a:ext>
                  </a:extLst>
                </a:gridCol>
                <a:gridCol w="1395506">
                  <a:extLst>
                    <a:ext uri="{9D8B030D-6E8A-4147-A177-3AD203B41FA5}">
                      <a16:colId xmlns:a16="http://schemas.microsoft.com/office/drawing/2014/main" val="2375678908"/>
                    </a:ext>
                  </a:extLst>
                </a:gridCol>
                <a:gridCol w="1347694">
                  <a:extLst>
                    <a:ext uri="{9D8B030D-6E8A-4147-A177-3AD203B41FA5}">
                      <a16:colId xmlns:a16="http://schemas.microsoft.com/office/drawing/2014/main" val="4193544995"/>
                    </a:ext>
                  </a:extLst>
                </a:gridCol>
                <a:gridCol w="1371600">
                  <a:extLst>
                    <a:ext uri="{9D8B030D-6E8A-4147-A177-3AD203B41FA5}">
                      <a16:colId xmlns:a16="http://schemas.microsoft.com/office/drawing/2014/main" val="1672705222"/>
                    </a:ext>
                  </a:extLst>
                </a:gridCol>
              </a:tblGrid>
              <a:tr h="370840">
                <a:tc>
                  <a:txBody>
                    <a:bodyPr/>
                    <a:lstStyle/>
                    <a:p>
                      <a:endParaRPr lang="en-IN"/>
                    </a:p>
                  </a:txBody>
                  <a:tcPr/>
                </a:tc>
                <a:tc>
                  <a:txBody>
                    <a:bodyPr/>
                    <a:lstStyle/>
                    <a:p>
                      <a:r>
                        <a:rPr lang="en-IN" dirty="0"/>
                        <a:t>Year 1</a:t>
                      </a:r>
                    </a:p>
                  </a:txBody>
                  <a:tcPr/>
                </a:tc>
                <a:tc>
                  <a:txBody>
                    <a:bodyPr/>
                    <a:lstStyle/>
                    <a:p>
                      <a:r>
                        <a:rPr lang="en-IN" dirty="0"/>
                        <a:t>Year 2</a:t>
                      </a:r>
                    </a:p>
                  </a:txBody>
                  <a:tcPr/>
                </a:tc>
                <a:tc>
                  <a:txBody>
                    <a:bodyPr/>
                    <a:lstStyle/>
                    <a:p>
                      <a:r>
                        <a:rPr lang="en-IN" dirty="0"/>
                        <a:t>Year 3</a:t>
                      </a:r>
                    </a:p>
                  </a:txBody>
                  <a:tcPr/>
                </a:tc>
                <a:extLst>
                  <a:ext uri="{0D108BD9-81ED-4DB2-BD59-A6C34878D82A}">
                    <a16:rowId xmlns:a16="http://schemas.microsoft.com/office/drawing/2014/main" val="1545470019"/>
                  </a:ext>
                </a:extLst>
              </a:tr>
              <a:tr h="370840">
                <a:tc>
                  <a:txBody>
                    <a:bodyPr/>
                    <a:lstStyle/>
                    <a:p>
                      <a:r>
                        <a:rPr lang="en-IN" dirty="0"/>
                        <a:t>Estimated Contract Value</a:t>
                      </a:r>
                    </a:p>
                  </a:txBody>
                  <a:tcPr/>
                </a:tc>
                <a:tc>
                  <a:txBody>
                    <a:bodyPr/>
                    <a:lstStyle/>
                    <a:p>
                      <a:pPr algn="r"/>
                      <a:r>
                        <a:rPr lang="en-IN" dirty="0"/>
                        <a:t>1200</a:t>
                      </a:r>
                    </a:p>
                  </a:txBody>
                  <a:tcPr/>
                </a:tc>
                <a:tc>
                  <a:txBody>
                    <a:bodyPr/>
                    <a:lstStyle/>
                    <a:p>
                      <a:pPr algn="r"/>
                      <a:r>
                        <a:rPr lang="en-IN" dirty="0"/>
                        <a:t>1200</a:t>
                      </a:r>
                    </a:p>
                  </a:txBody>
                  <a:tcPr/>
                </a:tc>
                <a:tc>
                  <a:txBody>
                    <a:bodyPr/>
                    <a:lstStyle/>
                    <a:p>
                      <a:pPr algn="r"/>
                      <a:r>
                        <a:rPr lang="en-IN" dirty="0"/>
                        <a:t>1200</a:t>
                      </a:r>
                    </a:p>
                  </a:txBody>
                  <a:tcPr/>
                </a:tc>
                <a:extLst>
                  <a:ext uri="{0D108BD9-81ED-4DB2-BD59-A6C34878D82A}">
                    <a16:rowId xmlns:a16="http://schemas.microsoft.com/office/drawing/2014/main" val="2205117779"/>
                  </a:ext>
                </a:extLst>
              </a:tr>
              <a:tr h="370840">
                <a:tc>
                  <a:txBody>
                    <a:bodyPr/>
                    <a:lstStyle/>
                    <a:p>
                      <a:r>
                        <a:rPr lang="en-IN" dirty="0"/>
                        <a:t>Estimated Cost</a:t>
                      </a:r>
                    </a:p>
                  </a:txBody>
                  <a:tcPr/>
                </a:tc>
                <a:tc>
                  <a:txBody>
                    <a:bodyPr/>
                    <a:lstStyle/>
                    <a:p>
                      <a:pPr algn="r"/>
                      <a:r>
                        <a:rPr lang="en-IN" dirty="0"/>
                        <a:t>800</a:t>
                      </a:r>
                    </a:p>
                  </a:txBody>
                  <a:tcPr/>
                </a:tc>
                <a:tc>
                  <a:txBody>
                    <a:bodyPr/>
                    <a:lstStyle/>
                    <a:p>
                      <a:pPr algn="r"/>
                      <a:r>
                        <a:rPr lang="en-IN" dirty="0"/>
                        <a:t>1000</a:t>
                      </a:r>
                    </a:p>
                  </a:txBody>
                  <a:tcPr/>
                </a:tc>
                <a:tc>
                  <a:txBody>
                    <a:bodyPr/>
                    <a:lstStyle/>
                    <a:p>
                      <a:pPr algn="r"/>
                      <a:r>
                        <a:rPr lang="en-IN" dirty="0"/>
                        <a:t>1150</a:t>
                      </a:r>
                    </a:p>
                  </a:txBody>
                  <a:tcPr/>
                </a:tc>
                <a:extLst>
                  <a:ext uri="{0D108BD9-81ED-4DB2-BD59-A6C34878D82A}">
                    <a16:rowId xmlns:a16="http://schemas.microsoft.com/office/drawing/2014/main" val="3448685208"/>
                  </a:ext>
                </a:extLst>
              </a:tr>
              <a:tr h="370840">
                <a:tc>
                  <a:txBody>
                    <a:bodyPr/>
                    <a:lstStyle/>
                    <a:p>
                      <a:r>
                        <a:rPr lang="en-IN" dirty="0"/>
                        <a:t>Estimated Profit</a:t>
                      </a:r>
                    </a:p>
                  </a:txBody>
                  <a:tcPr/>
                </a:tc>
                <a:tc>
                  <a:txBody>
                    <a:bodyPr/>
                    <a:lstStyle/>
                    <a:p>
                      <a:pPr algn="r"/>
                      <a:r>
                        <a:rPr lang="en-IN" dirty="0"/>
                        <a:t>400</a:t>
                      </a:r>
                    </a:p>
                  </a:txBody>
                  <a:tcPr/>
                </a:tc>
                <a:tc>
                  <a:txBody>
                    <a:bodyPr/>
                    <a:lstStyle/>
                    <a:p>
                      <a:pPr algn="r"/>
                      <a:r>
                        <a:rPr lang="en-IN" dirty="0"/>
                        <a:t>200</a:t>
                      </a:r>
                    </a:p>
                  </a:txBody>
                  <a:tcPr/>
                </a:tc>
                <a:tc>
                  <a:txBody>
                    <a:bodyPr/>
                    <a:lstStyle/>
                    <a:p>
                      <a:pPr algn="r"/>
                      <a:r>
                        <a:rPr lang="en-IN" dirty="0"/>
                        <a:t>50</a:t>
                      </a:r>
                    </a:p>
                  </a:txBody>
                  <a:tcPr/>
                </a:tc>
                <a:extLst>
                  <a:ext uri="{0D108BD9-81ED-4DB2-BD59-A6C34878D82A}">
                    <a16:rowId xmlns:a16="http://schemas.microsoft.com/office/drawing/2014/main" val="3834617384"/>
                  </a:ext>
                </a:extLst>
              </a:tr>
              <a:tr h="0">
                <a:tc>
                  <a:txBody>
                    <a:bodyPr/>
                    <a:lstStyle/>
                    <a:p>
                      <a:endParaRPr lang="en-IN" sz="200" dirty="0"/>
                    </a:p>
                  </a:txBody>
                  <a:tcPr/>
                </a:tc>
                <a:tc>
                  <a:txBody>
                    <a:bodyPr/>
                    <a:lstStyle/>
                    <a:p>
                      <a:pPr algn="r"/>
                      <a:endParaRPr lang="en-IN" sz="200" dirty="0"/>
                    </a:p>
                  </a:txBody>
                  <a:tcPr/>
                </a:tc>
                <a:tc>
                  <a:txBody>
                    <a:bodyPr/>
                    <a:lstStyle/>
                    <a:p>
                      <a:pPr algn="r"/>
                      <a:endParaRPr lang="en-IN" sz="200" dirty="0"/>
                    </a:p>
                  </a:txBody>
                  <a:tcPr/>
                </a:tc>
                <a:tc>
                  <a:txBody>
                    <a:bodyPr/>
                    <a:lstStyle/>
                    <a:p>
                      <a:pPr algn="r"/>
                      <a:endParaRPr lang="en-IN" sz="200" dirty="0"/>
                    </a:p>
                  </a:txBody>
                  <a:tcPr/>
                </a:tc>
                <a:extLst>
                  <a:ext uri="{0D108BD9-81ED-4DB2-BD59-A6C34878D82A}">
                    <a16:rowId xmlns:a16="http://schemas.microsoft.com/office/drawing/2014/main" val="1975850250"/>
                  </a:ext>
                </a:extLst>
              </a:tr>
              <a:tr h="370840">
                <a:tc>
                  <a:txBody>
                    <a:bodyPr/>
                    <a:lstStyle/>
                    <a:p>
                      <a:r>
                        <a:rPr lang="en-IN" dirty="0"/>
                        <a:t>Cost Incurred Till Date</a:t>
                      </a:r>
                    </a:p>
                  </a:txBody>
                  <a:tcPr/>
                </a:tc>
                <a:tc>
                  <a:txBody>
                    <a:bodyPr/>
                    <a:lstStyle/>
                    <a:p>
                      <a:pPr algn="r"/>
                      <a:r>
                        <a:rPr lang="en-IN" dirty="0"/>
                        <a:t>400</a:t>
                      </a:r>
                    </a:p>
                  </a:txBody>
                  <a:tcPr/>
                </a:tc>
                <a:tc>
                  <a:txBody>
                    <a:bodyPr/>
                    <a:lstStyle/>
                    <a:p>
                      <a:pPr algn="r"/>
                      <a:r>
                        <a:rPr lang="en-IN" dirty="0"/>
                        <a:t>600</a:t>
                      </a:r>
                    </a:p>
                  </a:txBody>
                  <a:tcPr/>
                </a:tc>
                <a:tc>
                  <a:txBody>
                    <a:bodyPr/>
                    <a:lstStyle/>
                    <a:p>
                      <a:pPr algn="r"/>
                      <a:r>
                        <a:rPr lang="en-IN" dirty="0"/>
                        <a:t>650</a:t>
                      </a:r>
                    </a:p>
                  </a:txBody>
                  <a:tcPr/>
                </a:tc>
                <a:extLst>
                  <a:ext uri="{0D108BD9-81ED-4DB2-BD59-A6C34878D82A}">
                    <a16:rowId xmlns:a16="http://schemas.microsoft.com/office/drawing/2014/main" val="4137524937"/>
                  </a:ext>
                </a:extLst>
              </a:tr>
              <a:tr h="370840">
                <a:tc>
                  <a:txBody>
                    <a:bodyPr/>
                    <a:lstStyle/>
                    <a:p>
                      <a:r>
                        <a:rPr lang="en-IN" dirty="0"/>
                        <a:t>Percentage Completed</a:t>
                      </a:r>
                    </a:p>
                  </a:txBody>
                  <a:tcPr/>
                </a:tc>
                <a:tc>
                  <a:txBody>
                    <a:bodyPr/>
                    <a:lstStyle/>
                    <a:p>
                      <a:pPr algn="r"/>
                      <a:r>
                        <a:rPr lang="en-IN" dirty="0"/>
                        <a:t>50%</a:t>
                      </a:r>
                    </a:p>
                  </a:txBody>
                  <a:tcPr/>
                </a:tc>
                <a:tc>
                  <a:txBody>
                    <a:bodyPr/>
                    <a:lstStyle/>
                    <a:p>
                      <a:pPr algn="r"/>
                      <a:r>
                        <a:rPr lang="en-IN" dirty="0"/>
                        <a:t>60%</a:t>
                      </a:r>
                    </a:p>
                  </a:txBody>
                  <a:tcPr/>
                </a:tc>
                <a:tc>
                  <a:txBody>
                    <a:bodyPr/>
                    <a:lstStyle/>
                    <a:p>
                      <a:pPr algn="r"/>
                      <a:r>
                        <a:rPr lang="en-IN" dirty="0"/>
                        <a:t>57%</a:t>
                      </a:r>
                    </a:p>
                  </a:txBody>
                  <a:tcPr/>
                </a:tc>
                <a:extLst>
                  <a:ext uri="{0D108BD9-81ED-4DB2-BD59-A6C34878D82A}">
                    <a16:rowId xmlns:a16="http://schemas.microsoft.com/office/drawing/2014/main" val="1317086131"/>
                  </a:ext>
                </a:extLst>
              </a:tr>
              <a:tr h="0">
                <a:tc>
                  <a:txBody>
                    <a:bodyPr/>
                    <a:lstStyle/>
                    <a:p>
                      <a:endParaRPr lang="en-IN" sz="200" dirty="0"/>
                    </a:p>
                  </a:txBody>
                  <a:tcPr/>
                </a:tc>
                <a:tc>
                  <a:txBody>
                    <a:bodyPr/>
                    <a:lstStyle/>
                    <a:p>
                      <a:pPr algn="r"/>
                      <a:endParaRPr lang="en-IN" sz="200" dirty="0"/>
                    </a:p>
                  </a:txBody>
                  <a:tcPr/>
                </a:tc>
                <a:tc>
                  <a:txBody>
                    <a:bodyPr/>
                    <a:lstStyle/>
                    <a:p>
                      <a:pPr algn="r"/>
                      <a:endParaRPr lang="en-IN" sz="200" dirty="0"/>
                    </a:p>
                  </a:txBody>
                  <a:tcPr/>
                </a:tc>
                <a:tc>
                  <a:txBody>
                    <a:bodyPr/>
                    <a:lstStyle/>
                    <a:p>
                      <a:pPr algn="r"/>
                      <a:endParaRPr lang="en-IN" sz="200" dirty="0"/>
                    </a:p>
                  </a:txBody>
                  <a:tcPr/>
                </a:tc>
                <a:extLst>
                  <a:ext uri="{0D108BD9-81ED-4DB2-BD59-A6C34878D82A}">
                    <a16:rowId xmlns:a16="http://schemas.microsoft.com/office/drawing/2014/main" val="397260350"/>
                  </a:ext>
                </a:extLst>
              </a:tr>
              <a:tr h="370840">
                <a:tc>
                  <a:txBody>
                    <a:bodyPr/>
                    <a:lstStyle/>
                    <a:p>
                      <a:r>
                        <a:rPr lang="en-IN" dirty="0"/>
                        <a:t>Revenue Recognised Cumulative</a:t>
                      </a:r>
                    </a:p>
                  </a:txBody>
                  <a:tcPr/>
                </a:tc>
                <a:tc>
                  <a:txBody>
                    <a:bodyPr/>
                    <a:lstStyle/>
                    <a:p>
                      <a:pPr algn="r"/>
                      <a:r>
                        <a:rPr lang="en-IN" dirty="0"/>
                        <a:t>600</a:t>
                      </a:r>
                    </a:p>
                    <a:p>
                      <a:pPr algn="r"/>
                      <a:r>
                        <a:rPr lang="en-IN" dirty="0"/>
                        <a:t>(1200*50%)</a:t>
                      </a:r>
                    </a:p>
                  </a:txBody>
                  <a:tcPr/>
                </a:tc>
                <a:tc>
                  <a:txBody>
                    <a:bodyPr/>
                    <a:lstStyle/>
                    <a:p>
                      <a:pPr algn="r"/>
                      <a:r>
                        <a:rPr lang="en-IN" dirty="0"/>
                        <a:t>720</a:t>
                      </a:r>
                    </a:p>
                    <a:p>
                      <a:pPr algn="r"/>
                      <a:r>
                        <a:rPr lang="en-IN" dirty="0"/>
                        <a:t>(1200*60%)</a:t>
                      </a:r>
                    </a:p>
                  </a:txBody>
                  <a:tcPr/>
                </a:tc>
                <a:tc>
                  <a:txBody>
                    <a:bodyPr/>
                    <a:lstStyle/>
                    <a:p>
                      <a:pPr algn="r"/>
                      <a:r>
                        <a:rPr lang="en-IN" dirty="0"/>
                        <a:t>678</a:t>
                      </a:r>
                    </a:p>
                    <a:p>
                      <a:pPr algn="r"/>
                      <a:r>
                        <a:rPr lang="en-IN" dirty="0"/>
                        <a:t>(1200*57%)</a:t>
                      </a:r>
                    </a:p>
                  </a:txBody>
                  <a:tcPr/>
                </a:tc>
                <a:extLst>
                  <a:ext uri="{0D108BD9-81ED-4DB2-BD59-A6C34878D82A}">
                    <a16:rowId xmlns:a16="http://schemas.microsoft.com/office/drawing/2014/main" val="4284502118"/>
                  </a:ext>
                </a:extLst>
              </a:tr>
              <a:tr h="370840">
                <a:tc>
                  <a:txBody>
                    <a:bodyPr/>
                    <a:lstStyle/>
                    <a:p>
                      <a:r>
                        <a:rPr lang="en-IN" dirty="0"/>
                        <a:t>Cost Recognised</a:t>
                      </a:r>
                    </a:p>
                  </a:txBody>
                  <a:tcPr/>
                </a:tc>
                <a:tc>
                  <a:txBody>
                    <a:bodyPr/>
                    <a:lstStyle/>
                    <a:p>
                      <a:pPr algn="r"/>
                      <a:r>
                        <a:rPr lang="en-IN" dirty="0"/>
                        <a:t>400</a:t>
                      </a:r>
                    </a:p>
                  </a:txBody>
                  <a:tcPr/>
                </a:tc>
                <a:tc>
                  <a:txBody>
                    <a:bodyPr/>
                    <a:lstStyle/>
                    <a:p>
                      <a:pPr algn="r"/>
                      <a:r>
                        <a:rPr lang="en-IN" dirty="0"/>
                        <a:t>600</a:t>
                      </a:r>
                    </a:p>
                  </a:txBody>
                  <a:tcPr/>
                </a:tc>
                <a:tc>
                  <a:txBody>
                    <a:bodyPr/>
                    <a:lstStyle/>
                    <a:p>
                      <a:pPr algn="r"/>
                      <a:r>
                        <a:rPr lang="en-IN" dirty="0"/>
                        <a:t>650</a:t>
                      </a:r>
                    </a:p>
                  </a:txBody>
                  <a:tcPr/>
                </a:tc>
                <a:extLst>
                  <a:ext uri="{0D108BD9-81ED-4DB2-BD59-A6C34878D82A}">
                    <a16:rowId xmlns:a16="http://schemas.microsoft.com/office/drawing/2014/main" val="3523297699"/>
                  </a:ext>
                </a:extLst>
              </a:tr>
              <a:tr h="370840">
                <a:tc>
                  <a:txBody>
                    <a:bodyPr/>
                    <a:lstStyle/>
                    <a:p>
                      <a:r>
                        <a:rPr lang="en-IN" dirty="0"/>
                        <a:t>Profit Recognised (Cumulative)</a:t>
                      </a:r>
                    </a:p>
                  </a:txBody>
                  <a:tcPr/>
                </a:tc>
                <a:tc>
                  <a:txBody>
                    <a:bodyPr/>
                    <a:lstStyle/>
                    <a:p>
                      <a:pPr algn="r"/>
                      <a:r>
                        <a:rPr lang="en-IN" dirty="0"/>
                        <a:t>200</a:t>
                      </a:r>
                    </a:p>
                  </a:txBody>
                  <a:tcPr/>
                </a:tc>
                <a:tc>
                  <a:txBody>
                    <a:bodyPr/>
                    <a:lstStyle/>
                    <a:p>
                      <a:pPr algn="r"/>
                      <a:r>
                        <a:rPr lang="en-IN" dirty="0"/>
                        <a:t>120</a:t>
                      </a:r>
                    </a:p>
                  </a:txBody>
                  <a:tcPr/>
                </a:tc>
                <a:tc>
                  <a:txBody>
                    <a:bodyPr/>
                    <a:lstStyle/>
                    <a:p>
                      <a:pPr algn="r"/>
                      <a:r>
                        <a:rPr lang="en-IN" dirty="0"/>
                        <a:t>28</a:t>
                      </a:r>
                    </a:p>
                  </a:txBody>
                  <a:tcPr/>
                </a:tc>
                <a:extLst>
                  <a:ext uri="{0D108BD9-81ED-4DB2-BD59-A6C34878D82A}">
                    <a16:rowId xmlns:a16="http://schemas.microsoft.com/office/drawing/2014/main" val="257775876"/>
                  </a:ext>
                </a:extLst>
              </a:tr>
              <a:tr h="0">
                <a:tc>
                  <a:txBody>
                    <a:bodyPr/>
                    <a:lstStyle/>
                    <a:p>
                      <a:endParaRPr lang="en-IN" sz="200" dirty="0"/>
                    </a:p>
                  </a:txBody>
                  <a:tcPr/>
                </a:tc>
                <a:tc>
                  <a:txBody>
                    <a:bodyPr/>
                    <a:lstStyle/>
                    <a:p>
                      <a:pPr algn="r"/>
                      <a:endParaRPr lang="en-IN" sz="200" dirty="0"/>
                    </a:p>
                  </a:txBody>
                  <a:tcPr/>
                </a:tc>
                <a:tc>
                  <a:txBody>
                    <a:bodyPr/>
                    <a:lstStyle/>
                    <a:p>
                      <a:pPr algn="r"/>
                      <a:endParaRPr lang="en-IN" sz="200" dirty="0"/>
                    </a:p>
                  </a:txBody>
                  <a:tcPr/>
                </a:tc>
                <a:tc>
                  <a:txBody>
                    <a:bodyPr/>
                    <a:lstStyle/>
                    <a:p>
                      <a:pPr algn="r"/>
                      <a:endParaRPr lang="en-IN" sz="200" dirty="0"/>
                    </a:p>
                  </a:txBody>
                  <a:tcPr/>
                </a:tc>
                <a:extLst>
                  <a:ext uri="{0D108BD9-81ED-4DB2-BD59-A6C34878D82A}">
                    <a16:rowId xmlns:a16="http://schemas.microsoft.com/office/drawing/2014/main" val="1072637854"/>
                  </a:ext>
                </a:extLst>
              </a:tr>
              <a:tr h="370840">
                <a:tc>
                  <a:txBody>
                    <a:bodyPr/>
                    <a:lstStyle/>
                    <a:p>
                      <a:r>
                        <a:rPr lang="en-IN" dirty="0"/>
                        <a:t>Revenue Recognised For the Year</a:t>
                      </a:r>
                    </a:p>
                  </a:txBody>
                  <a:tcPr/>
                </a:tc>
                <a:tc>
                  <a:txBody>
                    <a:bodyPr/>
                    <a:lstStyle/>
                    <a:p>
                      <a:pPr algn="r"/>
                      <a:r>
                        <a:rPr lang="en-IN" dirty="0"/>
                        <a:t>600</a:t>
                      </a:r>
                    </a:p>
                  </a:txBody>
                  <a:tcPr/>
                </a:tc>
                <a:tc>
                  <a:txBody>
                    <a:bodyPr/>
                    <a:lstStyle/>
                    <a:p>
                      <a:pPr algn="r"/>
                      <a:r>
                        <a:rPr lang="en-IN" dirty="0"/>
                        <a:t>120</a:t>
                      </a:r>
                    </a:p>
                  </a:txBody>
                  <a:tcPr/>
                </a:tc>
                <a:tc>
                  <a:txBody>
                    <a:bodyPr/>
                    <a:lstStyle/>
                    <a:p>
                      <a:pPr algn="r"/>
                      <a:r>
                        <a:rPr lang="en-IN" dirty="0"/>
                        <a:t>-42</a:t>
                      </a:r>
                    </a:p>
                  </a:txBody>
                  <a:tcPr/>
                </a:tc>
                <a:extLst>
                  <a:ext uri="{0D108BD9-81ED-4DB2-BD59-A6C34878D82A}">
                    <a16:rowId xmlns:a16="http://schemas.microsoft.com/office/drawing/2014/main" val="3196615091"/>
                  </a:ext>
                </a:extLst>
              </a:tr>
              <a:tr h="370840">
                <a:tc>
                  <a:txBody>
                    <a:bodyPr/>
                    <a:lstStyle/>
                    <a:p>
                      <a:r>
                        <a:rPr lang="en-IN" dirty="0"/>
                        <a:t>Cost Recognised For the Year</a:t>
                      </a:r>
                    </a:p>
                  </a:txBody>
                  <a:tcPr/>
                </a:tc>
                <a:tc>
                  <a:txBody>
                    <a:bodyPr/>
                    <a:lstStyle/>
                    <a:p>
                      <a:pPr algn="r"/>
                      <a:r>
                        <a:rPr lang="en-IN" dirty="0"/>
                        <a:t>400</a:t>
                      </a:r>
                    </a:p>
                  </a:txBody>
                  <a:tcPr/>
                </a:tc>
                <a:tc>
                  <a:txBody>
                    <a:bodyPr/>
                    <a:lstStyle/>
                    <a:p>
                      <a:pPr algn="r"/>
                      <a:r>
                        <a:rPr lang="en-IN" dirty="0"/>
                        <a:t>200</a:t>
                      </a:r>
                    </a:p>
                  </a:txBody>
                  <a:tcPr/>
                </a:tc>
                <a:tc>
                  <a:txBody>
                    <a:bodyPr/>
                    <a:lstStyle/>
                    <a:p>
                      <a:pPr algn="r"/>
                      <a:r>
                        <a:rPr lang="en-IN" dirty="0"/>
                        <a:t>50</a:t>
                      </a:r>
                    </a:p>
                  </a:txBody>
                  <a:tcPr/>
                </a:tc>
                <a:extLst>
                  <a:ext uri="{0D108BD9-81ED-4DB2-BD59-A6C34878D82A}">
                    <a16:rowId xmlns:a16="http://schemas.microsoft.com/office/drawing/2014/main" val="91755681"/>
                  </a:ext>
                </a:extLst>
              </a:tr>
              <a:tr h="370840">
                <a:tc>
                  <a:txBody>
                    <a:bodyPr/>
                    <a:lstStyle/>
                    <a:p>
                      <a:r>
                        <a:rPr lang="en-IN" dirty="0"/>
                        <a:t>Profit Recognised For the Year</a:t>
                      </a:r>
                    </a:p>
                  </a:txBody>
                  <a:tcPr/>
                </a:tc>
                <a:tc>
                  <a:txBody>
                    <a:bodyPr/>
                    <a:lstStyle/>
                    <a:p>
                      <a:pPr algn="r"/>
                      <a:r>
                        <a:rPr lang="en-IN" dirty="0"/>
                        <a:t>200</a:t>
                      </a:r>
                    </a:p>
                  </a:txBody>
                  <a:tcPr/>
                </a:tc>
                <a:tc>
                  <a:txBody>
                    <a:bodyPr/>
                    <a:lstStyle/>
                    <a:p>
                      <a:pPr algn="r"/>
                      <a:r>
                        <a:rPr lang="en-IN" dirty="0"/>
                        <a:t>-80</a:t>
                      </a:r>
                    </a:p>
                  </a:txBody>
                  <a:tcPr/>
                </a:tc>
                <a:tc>
                  <a:txBody>
                    <a:bodyPr/>
                    <a:lstStyle/>
                    <a:p>
                      <a:pPr algn="r"/>
                      <a:r>
                        <a:rPr lang="en-IN" dirty="0"/>
                        <a:t>-92</a:t>
                      </a:r>
                    </a:p>
                  </a:txBody>
                  <a:tcPr/>
                </a:tc>
                <a:extLst>
                  <a:ext uri="{0D108BD9-81ED-4DB2-BD59-A6C34878D82A}">
                    <a16:rowId xmlns:a16="http://schemas.microsoft.com/office/drawing/2014/main" val="4167526185"/>
                  </a:ext>
                </a:extLst>
              </a:tr>
            </a:tbl>
          </a:graphicData>
        </a:graphic>
      </p:graphicFrame>
    </p:spTree>
    <p:extLst>
      <p:ext uri="{BB962C8B-B14F-4D97-AF65-F5344CB8AC3E}">
        <p14:creationId xmlns:p14="http://schemas.microsoft.com/office/powerpoint/2010/main" val="406825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495800"/>
            <a:ext cx="8610599" cy="990600"/>
          </a:xfrm>
        </p:spPr>
        <p:txBody>
          <a:bodyPr>
            <a:noAutofit/>
          </a:bodyPr>
          <a:lstStyle/>
          <a:p>
            <a:r>
              <a:rPr lang="en-IN" sz="5400" b="1" dirty="0">
                <a:solidFill>
                  <a:schemeClr val="bg2">
                    <a:lumMod val="25000"/>
                  </a:schemeClr>
                </a:solidFill>
              </a:rPr>
              <a:t>AS-15 Employee Benefits</a:t>
            </a:r>
          </a:p>
        </p:txBody>
      </p:sp>
      <p:sp>
        <p:nvSpPr>
          <p:cNvPr id="6" name="TextBox 5"/>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pic>
        <p:nvPicPr>
          <p:cNvPr id="7" name="Picture 5" descr="j0422772"/>
          <p:cNvPicPr>
            <a:picLocks noChangeAspect="1" noChangeArrowheads="1"/>
          </p:cNvPicPr>
          <p:nvPr/>
        </p:nvPicPr>
        <p:blipFill>
          <a:blip r:embed="rId2" cstate="print"/>
          <a:srcRect/>
          <a:stretch>
            <a:fillRect/>
          </a:stretch>
        </p:blipFill>
        <p:spPr bwMode="auto">
          <a:xfrm>
            <a:off x="2743200" y="228600"/>
            <a:ext cx="3336175" cy="3276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382000" cy="1447800"/>
          </a:xfrm>
        </p:spPr>
        <p:txBody>
          <a:bodyPr>
            <a:normAutofit/>
          </a:bodyPr>
          <a:lstStyle/>
          <a:p>
            <a:r>
              <a:rPr lang="en-IN" b="1" dirty="0">
                <a:latin typeface="Arial" panose="020B0604020202020204" pitchFamily="34" charset="0"/>
                <a:cs typeface="Arial" panose="020B0604020202020204" pitchFamily="34" charset="0"/>
              </a:rPr>
              <a:t>Standards to be discussed today</a:t>
            </a:r>
            <a:endParaRPr lang="en-IN" b="1" dirty="0"/>
          </a:p>
        </p:txBody>
      </p:sp>
      <p:sp>
        <p:nvSpPr>
          <p:cNvPr id="5" name="Content Placeholder 4"/>
          <p:cNvSpPr>
            <a:spLocks noGrp="1"/>
          </p:cNvSpPr>
          <p:nvPr>
            <p:ph idx="1"/>
          </p:nvPr>
        </p:nvSpPr>
        <p:spPr>
          <a:xfrm>
            <a:off x="457200" y="2667000"/>
            <a:ext cx="8229600" cy="3581400"/>
          </a:xfrm>
        </p:spPr>
        <p:txBody>
          <a:bodyPr>
            <a:normAutofit/>
          </a:bodyPr>
          <a:lstStyle/>
          <a:p>
            <a:r>
              <a:rPr lang="en-IN" sz="2200" dirty="0"/>
              <a:t>AS 7   Construction Contracts</a:t>
            </a:r>
          </a:p>
          <a:p>
            <a:r>
              <a:rPr lang="en-IN" sz="2200" dirty="0"/>
              <a:t>AS 15 Employee Benefits</a:t>
            </a:r>
          </a:p>
          <a:p>
            <a:r>
              <a:rPr lang="en-IN" sz="2200" dirty="0"/>
              <a:t>AS 22 Accounting for taxes on Income</a:t>
            </a:r>
          </a:p>
          <a:p>
            <a:r>
              <a:rPr lang="en-IN" sz="2200" dirty="0"/>
              <a:t>AS 28 Impairment of Assets</a:t>
            </a:r>
            <a:endParaRPr lang="en-IN" sz="2000" dirty="0"/>
          </a:p>
          <a:p>
            <a:endParaRPr lang="en-IN" sz="2000" dirty="0"/>
          </a:p>
        </p:txBody>
      </p:sp>
      <p:sp>
        <p:nvSpPr>
          <p:cNvPr id="6" name="TextBox 5"/>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p:nvPr>
        </p:nvSpPr>
        <p:spPr>
          <a:xfrm>
            <a:off x="0" y="685800"/>
            <a:ext cx="9144000" cy="6172200"/>
          </a:xfrm>
        </p:spPr>
        <p:txBody>
          <a:bodyPr/>
          <a:lstStyle/>
          <a:p>
            <a:pPr marL="92075" indent="17463" eaLnBrk="1" hangingPunct="1">
              <a:buFont typeface="Wingdings 2" pitchFamily="18" charset="2"/>
              <a:buNone/>
            </a:pPr>
            <a:r>
              <a:rPr lang="en-US" dirty="0"/>
              <a:t>To </a:t>
            </a:r>
            <a:r>
              <a:rPr lang="en-US" sz="2800" dirty="0"/>
              <a:t>recognize expense of benefit to employees during their service period which may be paid :</a:t>
            </a:r>
            <a:endParaRPr lang="en-IN" sz="2800" dirty="0"/>
          </a:p>
          <a:p>
            <a:pPr algn="just" eaLnBrk="1" hangingPunct="1">
              <a:buFont typeface="Wingdings 2" pitchFamily="18" charset="2"/>
              <a:buNone/>
            </a:pPr>
            <a:endParaRPr lang="en-IN" sz="1800" dirty="0"/>
          </a:p>
          <a:p>
            <a:pPr lvl="1">
              <a:buClrTx/>
              <a:buFont typeface="Arial" panose="020B0604020202020204" pitchFamily="34" charset="0"/>
              <a:buChar char="•"/>
            </a:pPr>
            <a:r>
              <a:rPr lang="en-US" sz="2200" dirty="0">
                <a:solidFill>
                  <a:schemeClr val="tx1"/>
                </a:solidFill>
              </a:rPr>
              <a:t>Short term employee Benefit, such as wages, salary currently</a:t>
            </a:r>
            <a:endParaRPr lang="en-IN" sz="2200" dirty="0">
              <a:solidFill>
                <a:schemeClr val="tx1"/>
              </a:solidFill>
            </a:endParaRPr>
          </a:p>
          <a:p>
            <a:pPr lvl="1">
              <a:buClrTx/>
              <a:buFont typeface="Arial" panose="020B0604020202020204" pitchFamily="34" charset="0"/>
              <a:buChar char="•"/>
            </a:pPr>
            <a:r>
              <a:rPr lang="en-US" sz="2200" dirty="0">
                <a:solidFill>
                  <a:schemeClr val="tx1"/>
                </a:solidFill>
              </a:rPr>
              <a:t>Post employment benefit such as gratuity, pension, other retirement benefit on Retirement</a:t>
            </a:r>
            <a:endParaRPr lang="en-IN" sz="2200" dirty="0">
              <a:solidFill>
                <a:schemeClr val="tx1"/>
              </a:solidFill>
            </a:endParaRPr>
          </a:p>
          <a:p>
            <a:pPr lvl="1">
              <a:buClrTx/>
              <a:buFont typeface="Arial" panose="020B0604020202020204" pitchFamily="34" charset="0"/>
              <a:buChar char="•"/>
            </a:pPr>
            <a:r>
              <a:rPr lang="en-US" sz="2200" dirty="0">
                <a:solidFill>
                  <a:schemeClr val="tx1"/>
                </a:solidFill>
              </a:rPr>
              <a:t>Other long term employee benefit including long service leave, sabbatical leave, bonuses post retirement</a:t>
            </a:r>
          </a:p>
          <a:p>
            <a:pPr lvl="1">
              <a:buClrTx/>
              <a:buFont typeface="Arial" panose="020B0604020202020204" pitchFamily="34" charset="0"/>
              <a:buChar char="•"/>
            </a:pPr>
            <a:r>
              <a:rPr lang="en-US" sz="2200" dirty="0">
                <a:solidFill>
                  <a:schemeClr val="tx1"/>
                </a:solidFill>
              </a:rPr>
              <a:t>Termination benefits</a:t>
            </a:r>
          </a:p>
          <a:p>
            <a:pPr eaLnBrk="1" hangingPunct="1">
              <a:buFont typeface="Wingdings 2" pitchFamily="18" charset="2"/>
              <a:buNone/>
            </a:pPr>
            <a:endParaRPr lang="en-IN" sz="2600" dirty="0"/>
          </a:p>
          <a:p>
            <a:pPr eaLnBrk="1" hangingPunct="1">
              <a:buFont typeface="Wingdings 2" pitchFamily="18" charset="2"/>
              <a:buNone/>
            </a:pPr>
            <a:r>
              <a:rPr lang="en-US" dirty="0"/>
              <a:t>Covers all kinds of employees</a:t>
            </a:r>
          </a:p>
          <a:p>
            <a:pPr eaLnBrk="1" hangingPunct="1">
              <a:buFont typeface="Wingdings 2" pitchFamily="18" charset="2"/>
              <a:buNone/>
            </a:pPr>
            <a:endParaRPr lang="en-US" sz="1800" dirty="0"/>
          </a:p>
          <a:p>
            <a:pPr lvl="1">
              <a:buClrTx/>
              <a:buFont typeface="Arial" panose="020B0604020202020204" pitchFamily="34" charset="0"/>
              <a:buChar char="•"/>
            </a:pPr>
            <a:r>
              <a:rPr lang="en-US" sz="2200" dirty="0">
                <a:solidFill>
                  <a:schemeClr val="tx1"/>
                </a:solidFill>
              </a:rPr>
              <a:t>Permanent</a:t>
            </a:r>
            <a:endParaRPr lang="en-IN" sz="2200" dirty="0">
              <a:solidFill>
                <a:schemeClr val="tx1"/>
              </a:solidFill>
            </a:endParaRPr>
          </a:p>
          <a:p>
            <a:pPr lvl="1">
              <a:buClrTx/>
              <a:buFont typeface="Arial" panose="020B0604020202020204" pitchFamily="34" charset="0"/>
              <a:buChar char="•"/>
            </a:pPr>
            <a:r>
              <a:rPr lang="en-US" sz="2200" dirty="0">
                <a:solidFill>
                  <a:schemeClr val="tx1"/>
                </a:solidFill>
              </a:rPr>
              <a:t>Casual</a:t>
            </a:r>
            <a:endParaRPr lang="en-IN" sz="2200" dirty="0">
              <a:solidFill>
                <a:schemeClr val="tx1"/>
              </a:solidFill>
            </a:endParaRPr>
          </a:p>
          <a:p>
            <a:pPr lvl="1">
              <a:buClrTx/>
              <a:buFont typeface="Arial" panose="020B0604020202020204" pitchFamily="34" charset="0"/>
              <a:buChar char="•"/>
            </a:pPr>
            <a:r>
              <a:rPr lang="en-US" sz="2200" dirty="0">
                <a:solidFill>
                  <a:schemeClr val="tx1"/>
                </a:solidFill>
              </a:rPr>
              <a:t>Temporary</a:t>
            </a:r>
            <a:endParaRPr lang="en-IN" sz="2200" dirty="0">
              <a:solidFill>
                <a:schemeClr val="tx1"/>
              </a:solidFill>
            </a:endParaRPr>
          </a:p>
          <a:p>
            <a:pPr eaLnBrk="1" hangingPunct="1">
              <a:buFont typeface="Wingdings 2" pitchFamily="18" charset="2"/>
              <a:buNone/>
            </a:pPr>
            <a:endParaRPr lang="en-IN" sz="2400" dirty="0"/>
          </a:p>
          <a:p>
            <a:pPr eaLnBrk="1" hangingPunct="1">
              <a:buFont typeface="Wingdings 2" pitchFamily="18" charset="2"/>
              <a:buNone/>
            </a:pPr>
            <a:endParaRPr lang="en-IN"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0" y="381000"/>
            <a:ext cx="9144000" cy="6477000"/>
          </a:xfrm>
          <a:prstGeom prst="rect">
            <a:avLst/>
          </a:prstGeom>
        </p:spPr>
        <p:txBody>
          <a:bodyPr/>
          <a:lstStyle/>
          <a:p>
            <a:pPr marL="365125" indent="-282575">
              <a:spcBef>
                <a:spcPts val="600"/>
              </a:spcBef>
              <a:buClr>
                <a:schemeClr val="accent1"/>
              </a:buClr>
              <a:buSzPct val="80000"/>
              <a:defRPr/>
            </a:pPr>
            <a:endParaRPr lang="en-US" sz="2000" b="1" dirty="0">
              <a:solidFill>
                <a:srgbClr val="0070C0"/>
              </a:solidFill>
              <a:latin typeface="+mj-lt"/>
            </a:endParaRPr>
          </a:p>
          <a:p>
            <a:pPr marL="365125" indent="-282575">
              <a:spcBef>
                <a:spcPts val="600"/>
              </a:spcBef>
              <a:buClr>
                <a:schemeClr val="accent1"/>
              </a:buClr>
              <a:buSzPct val="80000"/>
              <a:defRPr/>
            </a:pPr>
            <a:r>
              <a:rPr lang="en-US" sz="4400" b="1" dirty="0">
                <a:solidFill>
                  <a:schemeClr val="bg2">
                    <a:lumMod val="25000"/>
                  </a:schemeClr>
                </a:solidFill>
                <a:latin typeface="+mj-lt"/>
              </a:rPr>
              <a:t>Scope</a:t>
            </a:r>
          </a:p>
          <a:p>
            <a:pPr marL="365125" indent="-282575">
              <a:spcBef>
                <a:spcPts val="600"/>
              </a:spcBef>
              <a:buClr>
                <a:schemeClr val="accent1"/>
              </a:buClr>
              <a:buSzPct val="80000"/>
              <a:defRPr/>
            </a:pPr>
            <a:endParaRPr lang="en-IN" sz="2000" dirty="0">
              <a:latin typeface="+mj-lt"/>
            </a:endParaRPr>
          </a:p>
          <a:p>
            <a:pPr marL="365125" indent="-282575">
              <a:spcBef>
                <a:spcPts val="600"/>
              </a:spcBef>
              <a:buClr>
                <a:schemeClr val="accent1"/>
              </a:buClr>
              <a:buSzPct val="80000"/>
              <a:defRPr/>
            </a:pPr>
            <a:r>
              <a:rPr lang="en-US" sz="2600" b="1" dirty="0"/>
              <a:t>It covers all employee benefits as per –</a:t>
            </a:r>
          </a:p>
          <a:p>
            <a:pPr marL="365125" indent="-282575">
              <a:spcBef>
                <a:spcPts val="600"/>
              </a:spcBef>
              <a:buClr>
                <a:schemeClr val="accent1"/>
              </a:buClr>
              <a:buSzPct val="80000"/>
              <a:defRPr/>
            </a:pPr>
            <a:endParaRPr lang="en-IN" sz="2000" dirty="0"/>
          </a:p>
          <a:p>
            <a:pPr marL="800100" lvl="1" indent="-342900">
              <a:buClr>
                <a:schemeClr val="accent1"/>
              </a:buClr>
              <a:buFont typeface="Arial" panose="020B0604020202020204" pitchFamily="34" charset="0"/>
              <a:buChar char="•"/>
              <a:defRPr/>
            </a:pPr>
            <a:r>
              <a:rPr lang="en-US" sz="2100" dirty="0"/>
              <a:t>Formal Agreement</a:t>
            </a:r>
            <a:endParaRPr lang="en-IN" sz="2100" dirty="0"/>
          </a:p>
          <a:p>
            <a:pPr marL="800100" lvl="1" indent="-342900">
              <a:buClr>
                <a:schemeClr val="accent1"/>
              </a:buClr>
              <a:buFont typeface="Arial" panose="020B0604020202020204" pitchFamily="34" charset="0"/>
              <a:buChar char="•"/>
              <a:defRPr/>
            </a:pPr>
            <a:r>
              <a:rPr lang="en-US" sz="2100" dirty="0"/>
              <a:t>Legislative Requirement</a:t>
            </a:r>
            <a:endParaRPr lang="en-IN" sz="2100" dirty="0"/>
          </a:p>
          <a:p>
            <a:pPr marL="800100" lvl="1" indent="-342900">
              <a:buClr>
                <a:schemeClr val="accent1"/>
              </a:buClr>
              <a:buFont typeface="Arial" panose="020B0604020202020204" pitchFamily="34" charset="0"/>
              <a:buChar char="•"/>
              <a:defRPr/>
            </a:pPr>
            <a:r>
              <a:rPr lang="en-US" sz="2100" dirty="0"/>
              <a:t>Informal Practice</a:t>
            </a:r>
          </a:p>
          <a:p>
            <a:pPr>
              <a:defRPr/>
            </a:pPr>
            <a:endParaRPr lang="en-IN" sz="2000" dirty="0"/>
          </a:p>
          <a:p>
            <a:pPr marL="365125" indent="-282575">
              <a:spcBef>
                <a:spcPts val="600"/>
              </a:spcBef>
              <a:buClr>
                <a:schemeClr val="accent1"/>
              </a:buClr>
              <a:buSzPct val="80000"/>
              <a:defRPr/>
            </a:pPr>
            <a:r>
              <a:rPr lang="en-US" sz="2600" b="1" dirty="0"/>
              <a:t>Does not Cover –</a:t>
            </a:r>
          </a:p>
          <a:p>
            <a:pPr marL="425450" indent="-342900">
              <a:spcBef>
                <a:spcPts val="600"/>
              </a:spcBef>
              <a:buClr>
                <a:schemeClr val="accent1"/>
              </a:buClr>
              <a:buSzPct val="80000"/>
              <a:buFont typeface="Arial" panose="020B0604020202020204" pitchFamily="34" charset="0"/>
              <a:buChar char="•"/>
              <a:defRPr/>
            </a:pPr>
            <a:endParaRPr lang="en-IN" sz="2000" dirty="0"/>
          </a:p>
          <a:p>
            <a:pPr marL="800100" lvl="1" indent="-342900">
              <a:buClr>
                <a:schemeClr val="accent1"/>
              </a:buClr>
              <a:buFont typeface="Arial" panose="020B0604020202020204" pitchFamily="34" charset="0"/>
              <a:buChar char="•"/>
              <a:defRPr/>
            </a:pPr>
            <a:r>
              <a:rPr lang="en-US" sz="2100" dirty="0"/>
              <a:t>Employee share based payments – Guidance Note</a:t>
            </a:r>
            <a:endParaRPr lang="en-IN" sz="2100" dirty="0"/>
          </a:p>
          <a:p>
            <a:pPr marL="800100" lvl="1" indent="-342900">
              <a:buClr>
                <a:schemeClr val="accent1"/>
              </a:buClr>
              <a:buFont typeface="Arial" panose="020B0604020202020204" pitchFamily="34" charset="0"/>
              <a:buChar char="•"/>
              <a:defRPr/>
            </a:pPr>
            <a:r>
              <a:rPr lang="en-US" sz="2100" dirty="0"/>
              <a:t>Accounting and reporting by employee benefits plans.</a:t>
            </a:r>
            <a:endParaRPr lang="en-IN" sz="2100" dirty="0"/>
          </a:p>
          <a:p>
            <a:pPr marL="365125" indent="-282575">
              <a:spcBef>
                <a:spcPts val="600"/>
              </a:spcBef>
              <a:buClr>
                <a:schemeClr val="accent1"/>
              </a:buClr>
              <a:buSzPct val="80000"/>
              <a:buFont typeface="Wingdings 2" pitchFamily="18" charset="2"/>
              <a:buNone/>
              <a:defRPr/>
            </a:pPr>
            <a:endParaRPr lang="en-IN" sz="2000" dirty="0">
              <a:latin typeface="+mj-lt"/>
            </a:endParaRPr>
          </a:p>
          <a:p>
            <a:pPr marL="365125" indent="-282575">
              <a:spcBef>
                <a:spcPts val="600"/>
              </a:spcBef>
              <a:buClr>
                <a:schemeClr val="accent1"/>
              </a:buClr>
              <a:buSzPct val="80000"/>
              <a:buFont typeface="Wingdings 2" pitchFamily="18" charset="2"/>
              <a:buNone/>
              <a:defRPr/>
            </a:pPr>
            <a:endParaRPr lang="en-IN" sz="2000" dirty="0">
              <a:latin typeface="+mj-lt"/>
            </a:endParaRP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p:nvPr>
        </p:nvSpPr>
        <p:spPr>
          <a:xfrm>
            <a:off x="0" y="685800"/>
            <a:ext cx="9144000" cy="6172200"/>
          </a:xfrm>
        </p:spPr>
        <p:txBody>
          <a:bodyPr>
            <a:normAutofit/>
          </a:bodyPr>
          <a:lstStyle/>
          <a:p>
            <a:pPr marL="365125" indent="-282575">
              <a:spcBef>
                <a:spcPts val="600"/>
              </a:spcBef>
              <a:buClr>
                <a:schemeClr val="accent1"/>
              </a:buClr>
              <a:buSzPct val="80000"/>
              <a:buFont typeface="Wingdings 2" pitchFamily="18" charset="2"/>
              <a:buNone/>
              <a:defRPr/>
            </a:pPr>
            <a:r>
              <a:rPr lang="en-US" sz="4400" b="1" dirty="0">
                <a:solidFill>
                  <a:schemeClr val="bg2">
                    <a:lumMod val="25000"/>
                  </a:schemeClr>
                </a:solidFill>
                <a:latin typeface="+mj-lt"/>
              </a:rPr>
              <a:t>Definitions:</a:t>
            </a:r>
            <a:endParaRPr lang="en-IN" sz="4400" b="1" dirty="0">
              <a:solidFill>
                <a:schemeClr val="bg2">
                  <a:lumMod val="25000"/>
                </a:schemeClr>
              </a:solidFill>
              <a:latin typeface="+mj-lt"/>
            </a:endParaRPr>
          </a:p>
          <a:p>
            <a:pPr marL="92075" indent="0" algn="just">
              <a:spcBef>
                <a:spcPts val="600"/>
              </a:spcBef>
              <a:buClrTx/>
              <a:buSzPct val="80000"/>
              <a:buNone/>
              <a:defRPr/>
            </a:pPr>
            <a:r>
              <a:rPr lang="en-US" sz="2000" b="1" dirty="0"/>
              <a:t>a. Employee benefits</a:t>
            </a:r>
            <a:r>
              <a:rPr lang="en-US" sz="2000" dirty="0"/>
              <a:t>: All form of consideration given by an enterprise in exchange of service rendered by employees</a:t>
            </a:r>
          </a:p>
          <a:p>
            <a:pPr marL="92075" indent="0" algn="just">
              <a:spcBef>
                <a:spcPts val="600"/>
              </a:spcBef>
              <a:buClrTx/>
              <a:buSzPct val="80000"/>
              <a:buNone/>
              <a:defRPr/>
            </a:pPr>
            <a:endParaRPr lang="en-IN" sz="2000" dirty="0"/>
          </a:p>
          <a:p>
            <a:pPr marL="109728" indent="0" algn="just" eaLnBrk="1" hangingPunct="1">
              <a:buClrTx/>
              <a:buNone/>
            </a:pPr>
            <a:r>
              <a:rPr lang="en-US" sz="2000" b="1" dirty="0"/>
              <a:t>b. Vested employee benefits</a:t>
            </a:r>
            <a:r>
              <a:rPr lang="en-US" sz="2000" dirty="0"/>
              <a:t>: benefits that is not conditional on future employment.</a:t>
            </a:r>
          </a:p>
          <a:p>
            <a:pPr marL="109728" indent="0" algn="just" eaLnBrk="1" hangingPunct="1">
              <a:buClrTx/>
              <a:buNone/>
            </a:pPr>
            <a:endParaRPr lang="en-IN" sz="2000" dirty="0"/>
          </a:p>
          <a:p>
            <a:pPr marL="109728" indent="0" algn="just" eaLnBrk="1" hangingPunct="1">
              <a:buClrTx/>
              <a:buNone/>
            </a:pPr>
            <a:r>
              <a:rPr lang="en-US" sz="2000" b="1" dirty="0"/>
              <a:t>c. Current service cost</a:t>
            </a:r>
            <a:r>
              <a:rPr lang="en-US" sz="2000" dirty="0"/>
              <a:t>: Increase in present value of defined benefit obligation from employee service in current period.</a:t>
            </a:r>
          </a:p>
          <a:p>
            <a:pPr marL="109728" indent="0" algn="just" eaLnBrk="1" hangingPunct="1">
              <a:buClrTx/>
              <a:buNone/>
            </a:pPr>
            <a:endParaRPr lang="en-IN" sz="2000" dirty="0"/>
          </a:p>
          <a:p>
            <a:pPr marL="109728" indent="0" algn="just" eaLnBrk="1" hangingPunct="1">
              <a:buClrTx/>
              <a:buNone/>
            </a:pPr>
            <a:r>
              <a:rPr lang="en-US" sz="2000" b="1" dirty="0"/>
              <a:t>d. Plan assets:</a:t>
            </a:r>
          </a:p>
          <a:p>
            <a:pPr marL="688086" lvl="1" indent="-285750" algn="just">
              <a:buClrTx/>
              <a:buFont typeface="Arial" panose="020B0604020202020204" pitchFamily="34" charset="0"/>
              <a:buChar char="•"/>
            </a:pPr>
            <a:r>
              <a:rPr lang="en-US" sz="1800" dirty="0">
                <a:solidFill>
                  <a:schemeClr val="tx1"/>
                </a:solidFill>
              </a:rPr>
              <a:t>Assets held by long term employee benefit fund and</a:t>
            </a:r>
            <a:endParaRPr lang="en-IN" sz="1800" dirty="0">
              <a:solidFill>
                <a:schemeClr val="tx1"/>
              </a:solidFill>
            </a:endParaRPr>
          </a:p>
          <a:p>
            <a:pPr marL="719138" lvl="1" indent="-342900" algn="just">
              <a:buClrTx/>
              <a:buFont typeface="Arial" panose="020B0604020202020204" pitchFamily="34" charset="0"/>
              <a:buChar char="•"/>
            </a:pPr>
            <a:r>
              <a:rPr lang="en-US" sz="2000" dirty="0">
                <a:solidFill>
                  <a:schemeClr val="tx1"/>
                </a:solidFill>
              </a:rPr>
              <a:t>Qualifying insurance policies</a:t>
            </a:r>
          </a:p>
          <a:p>
            <a:pPr marL="402336" lvl="1" indent="0" algn="just">
              <a:buClrTx/>
              <a:buNone/>
            </a:pPr>
            <a:r>
              <a:rPr lang="en-US" sz="2000" dirty="0">
                <a:solidFill>
                  <a:schemeClr val="tx1"/>
                </a:solidFill>
              </a:rPr>
              <a:t> </a:t>
            </a:r>
            <a:endParaRPr lang="en-IN" sz="2000" dirty="0">
              <a:solidFill>
                <a:schemeClr val="tx1"/>
              </a:solidFill>
            </a:endParaRPr>
          </a:p>
          <a:p>
            <a:pPr marL="109728" indent="0" algn="just" eaLnBrk="1" hangingPunct="1">
              <a:buClrTx/>
              <a:buNone/>
            </a:pPr>
            <a:r>
              <a:rPr lang="en-US" sz="2000" b="1" dirty="0"/>
              <a:t>e. Fair value</a:t>
            </a:r>
            <a:r>
              <a:rPr lang="en-US" sz="2000" dirty="0"/>
              <a:t> : Amount for which asset could be exchanged or liability settled between knowledgeable, willing parties in an arm’s length price.            </a:t>
            </a:r>
            <a:endParaRPr lang="en-IN" sz="2000" dirty="0"/>
          </a:p>
          <a:p>
            <a:pPr algn="just"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p:nvPr>
        </p:nvSpPr>
        <p:spPr>
          <a:xfrm>
            <a:off x="228600" y="762000"/>
            <a:ext cx="7543800" cy="5638800"/>
          </a:xfrm>
        </p:spPr>
        <p:txBody>
          <a:bodyPr>
            <a:normAutofit/>
          </a:bodyPr>
          <a:lstStyle/>
          <a:p>
            <a:pPr eaLnBrk="1" hangingPunct="1">
              <a:buFont typeface="Wingdings 2" pitchFamily="18" charset="2"/>
              <a:buNone/>
            </a:pPr>
            <a:r>
              <a:rPr lang="en-US" sz="4400" b="1" dirty="0">
                <a:solidFill>
                  <a:schemeClr val="bg2">
                    <a:lumMod val="25000"/>
                  </a:schemeClr>
                </a:solidFill>
                <a:latin typeface="+mj-lt"/>
              </a:rPr>
              <a:t>Nature of benefits :</a:t>
            </a:r>
            <a:endParaRPr lang="en-IN" sz="4400" b="1" dirty="0">
              <a:solidFill>
                <a:schemeClr val="bg2">
                  <a:lumMod val="25000"/>
                </a:schemeClr>
              </a:solidFill>
              <a:latin typeface="+mj-lt"/>
            </a:endParaRPr>
          </a:p>
          <a:p>
            <a:pPr eaLnBrk="1" hangingPunct="1">
              <a:buFont typeface="Wingdings 2" pitchFamily="18" charset="2"/>
              <a:buNone/>
            </a:pPr>
            <a:r>
              <a:rPr lang="en-US" sz="2400" b="1" u="sng" dirty="0" smtClean="0"/>
              <a:t>Short </a:t>
            </a:r>
            <a:r>
              <a:rPr lang="en-US" sz="2400" b="1" u="sng" dirty="0"/>
              <a:t>term Benefits:</a:t>
            </a:r>
            <a:endParaRPr lang="en-IN" sz="2400" b="1" dirty="0"/>
          </a:p>
          <a:p>
            <a:pPr eaLnBrk="1" hangingPunct="1">
              <a:buClrTx/>
              <a:buFont typeface="Wingdings 2" pitchFamily="18" charset="2"/>
              <a:buNone/>
            </a:pPr>
            <a:r>
              <a:rPr lang="en-US" sz="1900" u="sng" dirty="0"/>
              <a:t>(</a:t>
            </a:r>
            <a:r>
              <a:rPr lang="en-US" sz="1900" dirty="0"/>
              <a:t>payable within 12 months after providing service)</a:t>
            </a:r>
            <a:endParaRPr lang="en-IN" sz="1900" dirty="0"/>
          </a:p>
          <a:p>
            <a:pPr lvl="1">
              <a:buClrTx/>
            </a:pPr>
            <a:r>
              <a:rPr lang="en-US" sz="1900" dirty="0">
                <a:solidFill>
                  <a:schemeClr val="tx1"/>
                </a:solidFill>
              </a:rPr>
              <a:t>Wages, Salaries and  Social Security contributions</a:t>
            </a:r>
            <a:endParaRPr lang="en-IN" sz="1900" dirty="0">
              <a:solidFill>
                <a:schemeClr val="tx1"/>
              </a:solidFill>
            </a:endParaRPr>
          </a:p>
          <a:p>
            <a:pPr lvl="1">
              <a:buClrTx/>
            </a:pPr>
            <a:r>
              <a:rPr lang="en-US" sz="1900" dirty="0">
                <a:solidFill>
                  <a:schemeClr val="tx1"/>
                </a:solidFill>
              </a:rPr>
              <a:t>Leave Compensation (Compensated Absences)</a:t>
            </a:r>
            <a:endParaRPr lang="en-IN" sz="1900" dirty="0">
              <a:solidFill>
                <a:schemeClr val="tx1"/>
              </a:solidFill>
            </a:endParaRPr>
          </a:p>
          <a:p>
            <a:pPr lvl="1">
              <a:buClrTx/>
            </a:pPr>
            <a:r>
              <a:rPr lang="en-US" sz="1900" dirty="0">
                <a:solidFill>
                  <a:schemeClr val="tx1"/>
                </a:solidFill>
              </a:rPr>
              <a:t>Profit sharing and Bonus </a:t>
            </a:r>
            <a:endParaRPr lang="en-IN" sz="1900" dirty="0">
              <a:solidFill>
                <a:schemeClr val="tx1"/>
              </a:solidFill>
            </a:endParaRPr>
          </a:p>
          <a:p>
            <a:pPr lvl="1">
              <a:buClrTx/>
            </a:pPr>
            <a:r>
              <a:rPr lang="en-US" sz="1900" dirty="0">
                <a:solidFill>
                  <a:schemeClr val="tx1"/>
                </a:solidFill>
              </a:rPr>
              <a:t>Non Monetary benefits</a:t>
            </a:r>
            <a:endParaRPr lang="en-IN" sz="1900" dirty="0">
              <a:solidFill>
                <a:schemeClr val="tx1"/>
              </a:solidFill>
            </a:endParaRPr>
          </a:p>
          <a:p>
            <a:pPr lvl="2">
              <a:buClrTx/>
            </a:pPr>
            <a:r>
              <a:rPr lang="en-US" sz="1900" dirty="0">
                <a:solidFill>
                  <a:schemeClr val="tx1"/>
                </a:solidFill>
              </a:rPr>
              <a:t>Free and subsidized goods and services</a:t>
            </a:r>
            <a:endParaRPr lang="en-IN" sz="1900" dirty="0">
              <a:solidFill>
                <a:schemeClr val="tx1"/>
              </a:solidFill>
            </a:endParaRPr>
          </a:p>
          <a:p>
            <a:pPr eaLnBrk="1" hangingPunct="1">
              <a:buClrTx/>
              <a:buFont typeface="Wingdings 2" pitchFamily="18" charset="2"/>
              <a:buNone/>
            </a:pPr>
            <a:endParaRPr lang="en-IN" sz="2000" b="1" dirty="0"/>
          </a:p>
          <a:p>
            <a:pPr eaLnBrk="1" hangingPunct="1">
              <a:buClrTx/>
              <a:buFont typeface="Wingdings 2" pitchFamily="18" charset="2"/>
              <a:buNone/>
            </a:pPr>
            <a:r>
              <a:rPr lang="en-US" sz="2400" b="1" u="sng" dirty="0"/>
              <a:t>Post employment Benefits:</a:t>
            </a:r>
            <a:endParaRPr lang="en-IN" sz="2400" b="1" dirty="0"/>
          </a:p>
          <a:p>
            <a:pPr lvl="1">
              <a:buClrTx/>
              <a:buFont typeface="Arial" panose="020B0604020202020204" pitchFamily="34" charset="0"/>
              <a:buChar char="•"/>
            </a:pPr>
            <a:r>
              <a:rPr lang="en-US" sz="1900" dirty="0">
                <a:solidFill>
                  <a:schemeClr val="tx1"/>
                </a:solidFill>
              </a:rPr>
              <a:t>Falls due only after completion of employment</a:t>
            </a:r>
            <a:endParaRPr lang="en-IN" sz="1900" dirty="0">
              <a:solidFill>
                <a:schemeClr val="tx1"/>
              </a:solidFill>
            </a:endParaRPr>
          </a:p>
          <a:p>
            <a:pPr lvl="1">
              <a:buClrTx/>
              <a:buFont typeface="Arial" panose="020B0604020202020204" pitchFamily="34" charset="0"/>
              <a:buChar char="•"/>
            </a:pPr>
            <a:r>
              <a:rPr lang="en-US" sz="1900" dirty="0">
                <a:solidFill>
                  <a:schemeClr val="tx1"/>
                </a:solidFill>
              </a:rPr>
              <a:t>Retirement Benefits  ex: gratuity and pension</a:t>
            </a:r>
            <a:endParaRPr lang="en-IN" sz="1900" dirty="0">
              <a:solidFill>
                <a:schemeClr val="tx1"/>
              </a:solidFill>
            </a:endParaRPr>
          </a:p>
          <a:p>
            <a:pPr lvl="1">
              <a:buClrTx/>
              <a:buFont typeface="Arial" panose="020B0604020202020204" pitchFamily="34" charset="0"/>
              <a:buChar char="•"/>
            </a:pPr>
            <a:r>
              <a:rPr lang="en-US" sz="1900" dirty="0">
                <a:solidFill>
                  <a:schemeClr val="tx1"/>
                </a:solidFill>
              </a:rPr>
              <a:t>Provident Fund</a:t>
            </a:r>
            <a:endParaRPr lang="en-IN" sz="1900" dirty="0">
              <a:solidFill>
                <a:schemeClr val="tx1"/>
              </a:solidFill>
            </a:endParaRPr>
          </a:p>
          <a:p>
            <a:pPr lvl="1">
              <a:buClrTx/>
              <a:buFont typeface="Arial" panose="020B0604020202020204" pitchFamily="34" charset="0"/>
              <a:buChar char="•"/>
            </a:pPr>
            <a:r>
              <a:rPr lang="en-US" sz="1900" dirty="0">
                <a:solidFill>
                  <a:schemeClr val="tx1"/>
                </a:solidFill>
              </a:rPr>
              <a:t>Post employment medical care</a:t>
            </a:r>
            <a:endParaRPr lang="en-IN" sz="1900" dirty="0">
              <a:solidFill>
                <a:schemeClr val="tx1"/>
              </a:solidFill>
            </a:endParaRPr>
          </a:p>
          <a:p>
            <a:pPr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p:nvPr>
        </p:nvSpPr>
        <p:spPr>
          <a:xfrm>
            <a:off x="225286" y="685799"/>
            <a:ext cx="8918714" cy="5794513"/>
          </a:xfrm>
        </p:spPr>
        <p:txBody>
          <a:bodyPr>
            <a:normAutofit/>
          </a:bodyPr>
          <a:lstStyle/>
          <a:p>
            <a:pPr eaLnBrk="1" hangingPunct="1">
              <a:buFont typeface="Wingdings 2" pitchFamily="18" charset="2"/>
              <a:buNone/>
            </a:pPr>
            <a:endParaRPr lang="en-US" sz="2000" u="sng" dirty="0"/>
          </a:p>
          <a:p>
            <a:pPr eaLnBrk="1" hangingPunct="1">
              <a:buFont typeface="Wingdings 2" pitchFamily="18" charset="2"/>
              <a:buNone/>
            </a:pPr>
            <a:r>
              <a:rPr lang="en-US" sz="2600" b="1" u="sng" dirty="0"/>
              <a:t>Long term Benefits:</a:t>
            </a:r>
            <a:endParaRPr lang="en-IN" sz="2600" b="1" dirty="0"/>
          </a:p>
          <a:p>
            <a:pPr eaLnBrk="1" hangingPunct="1">
              <a:buFont typeface="Wingdings 2" pitchFamily="18" charset="2"/>
              <a:buNone/>
            </a:pPr>
            <a:r>
              <a:rPr lang="en-US" sz="2000" u="sng" dirty="0"/>
              <a:t>(</a:t>
            </a:r>
            <a:r>
              <a:rPr lang="en-US" sz="2000" dirty="0"/>
              <a:t>payable after 12 months after providing service)</a:t>
            </a:r>
            <a:endParaRPr lang="en-IN" sz="2000" dirty="0"/>
          </a:p>
          <a:p>
            <a:pPr lvl="1">
              <a:buClrTx/>
              <a:buFont typeface="Arial" panose="020B0604020202020204" pitchFamily="34" charset="0"/>
              <a:buChar char="•"/>
            </a:pPr>
            <a:r>
              <a:rPr lang="en-US" sz="1800" dirty="0">
                <a:solidFill>
                  <a:schemeClr val="tx1"/>
                </a:solidFill>
              </a:rPr>
              <a:t>Long service or sabbatical leave</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Long term disability benefits</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Profit sharing and bonus</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Deferred compensation</a:t>
            </a:r>
          </a:p>
          <a:p>
            <a:pPr eaLnBrk="1" hangingPunct="1">
              <a:buFont typeface="Wingdings 2" pitchFamily="18" charset="2"/>
              <a:buNone/>
            </a:pPr>
            <a:endParaRPr lang="en-IN" sz="2000" dirty="0"/>
          </a:p>
          <a:p>
            <a:pPr eaLnBrk="1" hangingPunct="1">
              <a:buFont typeface="Wingdings 2" pitchFamily="18" charset="2"/>
              <a:buNone/>
            </a:pPr>
            <a:r>
              <a:rPr lang="en-US" sz="2600" b="1" u="sng" dirty="0"/>
              <a:t>Termination Benefits :</a:t>
            </a:r>
            <a:endParaRPr lang="en-IN" sz="2600" b="1" dirty="0"/>
          </a:p>
          <a:p>
            <a:pPr lvl="1">
              <a:buClrTx/>
              <a:buFont typeface="Arial" panose="020B0604020202020204" pitchFamily="34" charset="0"/>
              <a:buChar char="•"/>
            </a:pPr>
            <a:r>
              <a:rPr lang="en-US" sz="1800" dirty="0">
                <a:solidFill>
                  <a:schemeClr val="tx1"/>
                </a:solidFill>
              </a:rPr>
              <a:t>Falls due when employer-employee relation ends</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Compensation &amp; other benefits on termination or premature retirement.</a:t>
            </a:r>
            <a:endParaRPr lang="en-IN" sz="1800" dirty="0">
              <a:solidFill>
                <a:schemeClr val="tx1"/>
              </a:solidFill>
            </a:endParaRPr>
          </a:p>
          <a:p>
            <a:pPr lvl="1">
              <a:buClrTx/>
              <a:buFont typeface="Arial" panose="020B0604020202020204" pitchFamily="34" charset="0"/>
              <a:buChar char="•"/>
            </a:pPr>
            <a:r>
              <a:rPr lang="en-US" sz="1800" dirty="0" err="1">
                <a:solidFill>
                  <a:schemeClr val="tx1"/>
                </a:solidFill>
              </a:rPr>
              <a:t>Example:VRS</a:t>
            </a:r>
            <a:endParaRPr lang="en-IN" sz="1800" dirty="0">
              <a:solidFill>
                <a:schemeClr val="tx1"/>
              </a:solidFill>
            </a:endParaRPr>
          </a:p>
          <a:p>
            <a:pPr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p:nvPr>
        </p:nvSpPr>
        <p:spPr>
          <a:xfrm>
            <a:off x="0" y="914400"/>
            <a:ext cx="9144000" cy="5334000"/>
          </a:xfrm>
        </p:spPr>
        <p:txBody>
          <a:bodyPr>
            <a:normAutofit lnSpcReduction="10000"/>
          </a:bodyPr>
          <a:lstStyle/>
          <a:p>
            <a:pPr eaLnBrk="1" hangingPunct="1">
              <a:lnSpc>
                <a:spcPct val="150000"/>
              </a:lnSpc>
              <a:buFont typeface="Wingdings 2" pitchFamily="18" charset="2"/>
              <a:buNone/>
            </a:pPr>
            <a:r>
              <a:rPr lang="en-US" sz="4400" b="1" dirty="0">
                <a:solidFill>
                  <a:schemeClr val="bg2">
                    <a:lumMod val="25000"/>
                  </a:schemeClr>
                </a:solidFill>
                <a:latin typeface="+mj-lt"/>
              </a:rPr>
              <a:t>Profit sharing &amp; Bonus:</a:t>
            </a:r>
            <a:endParaRPr lang="en-IN" sz="4400" b="1" dirty="0">
              <a:solidFill>
                <a:schemeClr val="bg2">
                  <a:lumMod val="25000"/>
                </a:schemeClr>
              </a:solidFill>
              <a:latin typeface="+mj-lt"/>
            </a:endParaRPr>
          </a:p>
          <a:p>
            <a:pPr>
              <a:lnSpc>
                <a:spcPct val="150000"/>
              </a:lnSpc>
              <a:buNone/>
            </a:pPr>
            <a:r>
              <a:rPr lang="en-US" sz="2600" b="1" u="sng" dirty="0"/>
              <a:t>Recognition (only when)</a:t>
            </a:r>
            <a:endParaRPr lang="en-IN" sz="2600" b="1" u="sng" dirty="0"/>
          </a:p>
          <a:p>
            <a:pPr lvl="1" algn="just">
              <a:buClrTx/>
              <a:buFont typeface="Arial" panose="020B0604020202020204" pitchFamily="34" charset="0"/>
              <a:buChar char="•"/>
            </a:pPr>
            <a:r>
              <a:rPr lang="en-US" sz="2000" dirty="0">
                <a:solidFill>
                  <a:schemeClr val="tx1"/>
                </a:solidFill>
              </a:rPr>
              <a:t>Present obligation to make payments as result of past events</a:t>
            </a:r>
            <a:endParaRPr lang="en-IN" sz="2000" dirty="0">
              <a:solidFill>
                <a:schemeClr val="tx1"/>
              </a:solidFill>
            </a:endParaRPr>
          </a:p>
          <a:p>
            <a:pPr lvl="1" algn="just">
              <a:buClrTx/>
              <a:buFont typeface="Arial" panose="020B0604020202020204" pitchFamily="34" charset="0"/>
              <a:buChar char="•"/>
            </a:pPr>
            <a:r>
              <a:rPr lang="en-US" sz="2000" dirty="0">
                <a:solidFill>
                  <a:schemeClr val="tx1"/>
                </a:solidFill>
              </a:rPr>
              <a:t>Reliable estimate of obligation can be made:</a:t>
            </a:r>
            <a:endParaRPr lang="en-IN" sz="2000" dirty="0">
              <a:solidFill>
                <a:schemeClr val="tx1"/>
              </a:solidFill>
            </a:endParaRPr>
          </a:p>
          <a:p>
            <a:pPr lvl="2">
              <a:buClrTx/>
              <a:buFont typeface="Arial" panose="020B0604020202020204" pitchFamily="34" charset="0"/>
              <a:buChar char="•"/>
            </a:pPr>
            <a:r>
              <a:rPr lang="en-US" sz="2000" dirty="0">
                <a:solidFill>
                  <a:schemeClr val="tx1"/>
                </a:solidFill>
              </a:rPr>
              <a:t>Formal terms of plan contain formula for determination</a:t>
            </a:r>
            <a:endParaRPr lang="en-IN" sz="2000" dirty="0">
              <a:solidFill>
                <a:schemeClr val="tx1"/>
              </a:solidFill>
            </a:endParaRPr>
          </a:p>
          <a:p>
            <a:pPr lvl="2">
              <a:buClrTx/>
              <a:buFont typeface="Arial" panose="020B0604020202020204" pitchFamily="34" charset="0"/>
              <a:buChar char="•"/>
            </a:pPr>
            <a:r>
              <a:rPr lang="en-US" sz="2000" dirty="0">
                <a:solidFill>
                  <a:schemeClr val="tx1"/>
                </a:solidFill>
              </a:rPr>
              <a:t>Enterprise determines amount to be paid before financial statements are approved</a:t>
            </a:r>
            <a:endParaRPr lang="en-IN" sz="2000" dirty="0">
              <a:solidFill>
                <a:schemeClr val="tx1"/>
              </a:solidFill>
            </a:endParaRPr>
          </a:p>
          <a:p>
            <a:pPr lvl="2">
              <a:buClrTx/>
              <a:buFont typeface="Arial" panose="020B0604020202020204" pitchFamily="34" charset="0"/>
              <a:buChar char="•"/>
            </a:pPr>
            <a:r>
              <a:rPr lang="en-US" sz="2000" dirty="0">
                <a:solidFill>
                  <a:schemeClr val="tx1"/>
                </a:solidFill>
              </a:rPr>
              <a:t>Past practice gives clear evidence of amount.</a:t>
            </a:r>
          </a:p>
          <a:p>
            <a:pPr lvl="2">
              <a:buClrTx/>
              <a:buFont typeface="Arial" panose="020B0604020202020204" pitchFamily="34" charset="0"/>
              <a:buChar char="•"/>
            </a:pPr>
            <a:r>
              <a:rPr lang="en-US" sz="2000" dirty="0" err="1">
                <a:solidFill>
                  <a:schemeClr val="tx1"/>
                </a:solidFill>
              </a:rPr>
              <a:t>Eg</a:t>
            </a:r>
            <a:r>
              <a:rPr lang="en-US" sz="2000" dirty="0">
                <a:solidFill>
                  <a:schemeClr val="tx1"/>
                </a:solidFill>
              </a:rPr>
              <a:t>: A profit-sharing plan requires an enterprise to pay a specified proportion of its net profit for the year to employees who serve throughout the year. If no employees leave during the year, the total profit-sharing payments for the year will be 3% of net profit. The enterprise estimates that staff turnover will reduce the payments to 2.5% of net profit. The enterprise </a:t>
            </a:r>
            <a:r>
              <a:rPr lang="en-US" sz="2000" dirty="0" err="1">
                <a:solidFill>
                  <a:schemeClr val="tx1"/>
                </a:solidFill>
              </a:rPr>
              <a:t>recognises</a:t>
            </a:r>
            <a:r>
              <a:rPr lang="en-US" sz="2000" dirty="0">
                <a:solidFill>
                  <a:schemeClr val="tx1"/>
                </a:solidFill>
              </a:rPr>
              <a:t> a liability and an expense of 2.5% of net profit. </a:t>
            </a:r>
            <a:endParaRPr lang="en-IN" sz="2000" dirty="0">
              <a:solidFill>
                <a:schemeClr val="tx1"/>
              </a:solidFill>
            </a:endParaRPr>
          </a:p>
          <a:p>
            <a:pPr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3891760950"/>
              </p:ext>
            </p:extLst>
          </p:nvPr>
        </p:nvGraphicFramePr>
        <p:xfrm>
          <a:off x="152400" y="609600"/>
          <a:ext cx="8686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0" y="838200"/>
            <a:ext cx="9144000" cy="5943600"/>
          </a:xfrm>
        </p:spPr>
        <p:txBody>
          <a:bodyPr>
            <a:normAutofit/>
          </a:bodyPr>
          <a:lstStyle/>
          <a:p>
            <a:pPr eaLnBrk="1" hangingPunct="1">
              <a:buFont typeface="Wingdings 2" pitchFamily="18" charset="2"/>
              <a:buNone/>
            </a:pPr>
            <a:r>
              <a:rPr lang="en-US" sz="4400" b="1" dirty="0">
                <a:solidFill>
                  <a:schemeClr val="bg2">
                    <a:lumMod val="25000"/>
                  </a:schemeClr>
                </a:solidFill>
                <a:latin typeface="+mj-lt"/>
              </a:rPr>
              <a:t>Defined Contribution Plan</a:t>
            </a:r>
          </a:p>
          <a:p>
            <a:pPr eaLnBrk="1" hangingPunct="1">
              <a:buFont typeface="Wingdings 2" pitchFamily="18" charset="2"/>
              <a:buNone/>
            </a:pPr>
            <a:endParaRPr lang="en-IN" sz="2000" b="1" dirty="0">
              <a:solidFill>
                <a:srgbClr val="0070C0"/>
              </a:solidFill>
              <a:latin typeface="+mj-lt"/>
            </a:endParaRPr>
          </a:p>
          <a:p>
            <a:pPr lvl="1">
              <a:buClrTx/>
              <a:buFont typeface="Arial" panose="020B0604020202020204" pitchFamily="34" charset="0"/>
              <a:buChar char="•"/>
            </a:pPr>
            <a:r>
              <a:rPr lang="en-US" sz="2000" dirty="0">
                <a:solidFill>
                  <a:schemeClr val="tx1"/>
                </a:solidFill>
              </a:rPr>
              <a:t>Enterprise pays fixed contribution into separate fund and will have no obligation to pay amount in future.</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In event of shortfall in fund- No further obligation</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If Actuarial risk (benefits will be less than expected) and Investment Risk (assets invested will be insufficient to meet expected benefits) fall on employees – DCP else DBP</a:t>
            </a:r>
          </a:p>
          <a:p>
            <a:pPr marL="411480" lvl="1" indent="0">
              <a:buClrTx/>
              <a:buNone/>
            </a:pPr>
            <a:endParaRPr lang="en-IN" sz="2100" dirty="0">
              <a:solidFill>
                <a:schemeClr val="tx1"/>
              </a:solidFill>
            </a:endParaRPr>
          </a:p>
          <a:p>
            <a:pPr eaLnBrk="1" hangingPunct="1">
              <a:buFont typeface="Wingdings 2" pitchFamily="18" charset="2"/>
              <a:buNone/>
            </a:pPr>
            <a:r>
              <a:rPr lang="en-US" sz="2100" b="1" u="sng" dirty="0"/>
              <a:t>Accounting Treatment:</a:t>
            </a:r>
          </a:p>
          <a:p>
            <a:pPr eaLnBrk="1" hangingPunct="1">
              <a:buFont typeface="Wingdings 2" pitchFamily="18" charset="2"/>
              <a:buNone/>
            </a:pPr>
            <a:endParaRPr lang="en-IN" sz="2000" b="1" u="sng" dirty="0"/>
          </a:p>
          <a:p>
            <a:pPr lvl="1">
              <a:buClrTx/>
              <a:buFont typeface="Arial" panose="020B0604020202020204" pitchFamily="34" charset="0"/>
              <a:buChar char="•"/>
            </a:pPr>
            <a:r>
              <a:rPr lang="en-US" sz="2000" dirty="0">
                <a:solidFill>
                  <a:schemeClr val="tx1"/>
                </a:solidFill>
              </a:rPr>
              <a:t>Obligation falls due within 12 months – Adopt Accrual Basis of accounting</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Obligation to pay doesn’t fall due within 12 months – Present value Concept</a:t>
            </a:r>
            <a:endParaRPr lang="en-IN" sz="2000" dirty="0">
              <a:solidFill>
                <a:schemeClr val="tx1"/>
              </a:solidFill>
            </a:endParaRPr>
          </a:p>
          <a:p>
            <a:pPr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p:nvPr>
        </p:nvSpPr>
        <p:spPr>
          <a:xfrm>
            <a:off x="152400" y="990600"/>
            <a:ext cx="8458200" cy="6019800"/>
          </a:xfrm>
        </p:spPr>
        <p:txBody>
          <a:bodyPr>
            <a:normAutofit/>
          </a:bodyPr>
          <a:lstStyle/>
          <a:p>
            <a:pPr>
              <a:buFont typeface="Wingdings 2" pitchFamily="18" charset="2"/>
              <a:buNone/>
            </a:pPr>
            <a:r>
              <a:rPr lang="en-US" sz="4400" b="1" dirty="0">
                <a:solidFill>
                  <a:schemeClr val="bg2">
                    <a:lumMod val="25000"/>
                  </a:schemeClr>
                </a:solidFill>
                <a:latin typeface="+mj-lt"/>
              </a:rPr>
              <a:t>Defined Benefit Plan</a:t>
            </a:r>
          </a:p>
          <a:p>
            <a:pPr>
              <a:buFont typeface="Wingdings 2" pitchFamily="18" charset="2"/>
              <a:buNone/>
            </a:pPr>
            <a:endParaRPr lang="en-IN" sz="2000" u="sng" dirty="0">
              <a:solidFill>
                <a:srgbClr val="0070C0"/>
              </a:solidFill>
            </a:endParaRPr>
          </a:p>
          <a:p>
            <a:pPr lvl="1">
              <a:buClrTx/>
              <a:buFont typeface="Arial" panose="020B0604020202020204" pitchFamily="34" charset="0"/>
              <a:buChar char="•"/>
            </a:pPr>
            <a:r>
              <a:rPr lang="en-US" sz="2000" dirty="0">
                <a:solidFill>
                  <a:schemeClr val="tx1"/>
                </a:solidFill>
              </a:rPr>
              <a:t>Post employment benefit plan other than defined contribution.</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Obligation to pay arises as employee render services.</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The provision is required even if the benefits are not vested</a:t>
            </a:r>
            <a:endParaRPr lang="en-IN" sz="2000" dirty="0">
              <a:solidFill>
                <a:schemeClr val="tx1"/>
              </a:solidFill>
            </a:endParaRPr>
          </a:p>
          <a:p>
            <a:pPr lvl="1">
              <a:buClrTx/>
              <a:buFont typeface="Arial" panose="020B0604020202020204" pitchFamily="34" charset="0"/>
              <a:buChar char="•"/>
            </a:pPr>
            <a:r>
              <a:rPr lang="en-US" sz="2000" dirty="0">
                <a:solidFill>
                  <a:schemeClr val="tx1"/>
                </a:solidFill>
              </a:rPr>
              <a:t>Adopt present value concept and recognize future liability.</a:t>
            </a:r>
          </a:p>
          <a:p>
            <a:pPr lvl="1">
              <a:buClrTx/>
              <a:buFont typeface="Arial" panose="020B0604020202020204" pitchFamily="34" charset="0"/>
              <a:buChar char="•"/>
            </a:pPr>
            <a:endParaRPr lang="en-US" sz="2000" dirty="0">
              <a:solidFill>
                <a:schemeClr val="tx1"/>
              </a:solidFill>
            </a:endParaRPr>
          </a:p>
          <a:p>
            <a:pPr lvl="1">
              <a:buClrTx/>
              <a:buFont typeface="Arial" panose="020B0604020202020204" pitchFamily="34" charset="0"/>
              <a:buChar char="•"/>
            </a:pPr>
            <a:r>
              <a:rPr lang="en-US" sz="2000" dirty="0" err="1">
                <a:solidFill>
                  <a:schemeClr val="tx1"/>
                </a:solidFill>
              </a:rPr>
              <a:t>Eg</a:t>
            </a:r>
            <a:r>
              <a:rPr lang="en-US" sz="2000" dirty="0">
                <a:solidFill>
                  <a:schemeClr val="tx1"/>
                </a:solidFill>
              </a:rPr>
              <a:t> : A defined benefit plan provides a lump-sum benefit of Rs. 100 payable on retirement for each year of service. A benefit of Rs. 100 is attributed to each year. The current service cost is the present value of Rs. 100. The present value of the defined benefit obligation is the present value of Rs. 100, multiplied by the number of years of service up to the balance sheet date.</a:t>
            </a:r>
            <a:endParaRPr lang="en-IN" sz="2000" dirty="0">
              <a:solidFill>
                <a:schemeClr val="tx1"/>
              </a:solidFill>
            </a:endParaRPr>
          </a:p>
          <a:p>
            <a:pPr marL="411480" lvl="1" indent="0">
              <a:buClrTx/>
              <a:buNone/>
            </a:pPr>
            <a:endParaRPr lang="en-IN" sz="2000" dirty="0">
              <a:solidFill>
                <a:schemeClr val="tx1"/>
              </a:solidFill>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p:nvPr>
        </p:nvSpPr>
        <p:spPr>
          <a:xfrm>
            <a:off x="0" y="533400"/>
            <a:ext cx="9144000" cy="5943600"/>
          </a:xfrm>
        </p:spPr>
        <p:txBody>
          <a:bodyPr>
            <a:normAutofit lnSpcReduction="10000"/>
          </a:bodyPr>
          <a:lstStyle/>
          <a:p>
            <a:pPr>
              <a:buFont typeface="Wingdings 2" pitchFamily="18" charset="2"/>
              <a:buNone/>
            </a:pPr>
            <a:r>
              <a:rPr lang="en-US" sz="4400" b="1" dirty="0">
                <a:solidFill>
                  <a:schemeClr val="bg2">
                    <a:lumMod val="25000"/>
                  </a:schemeClr>
                </a:solidFill>
                <a:latin typeface="+mj-lt"/>
              </a:rPr>
              <a:t>Recognition:</a:t>
            </a:r>
          </a:p>
          <a:p>
            <a:pPr>
              <a:buFont typeface="Wingdings 2" pitchFamily="18" charset="2"/>
              <a:buNone/>
            </a:pPr>
            <a:endParaRPr lang="en-IN" sz="2200" b="1" dirty="0">
              <a:solidFill>
                <a:srgbClr val="0070C0"/>
              </a:solidFill>
              <a:latin typeface="+mj-lt"/>
            </a:endParaRPr>
          </a:p>
          <a:p>
            <a:pPr>
              <a:buFont typeface="Wingdings 2" pitchFamily="18" charset="2"/>
              <a:buNone/>
            </a:pPr>
            <a:r>
              <a:rPr lang="en-US" sz="2100" b="1" u="sng" dirty="0"/>
              <a:t>Liability </a:t>
            </a:r>
            <a:r>
              <a:rPr lang="en-US" sz="2000" dirty="0"/>
              <a:t>= Present value of defined benefit obligation – fair value of plan assets – Past service cost net yet </a:t>
            </a:r>
            <a:r>
              <a:rPr lang="en-US" sz="2000" dirty="0" err="1"/>
              <a:t>recognised</a:t>
            </a:r>
            <a:endParaRPr lang="en-US" sz="2000" dirty="0"/>
          </a:p>
          <a:p>
            <a:pPr>
              <a:buFont typeface="Wingdings 2" pitchFamily="18" charset="2"/>
              <a:buNone/>
            </a:pPr>
            <a:endParaRPr lang="en-IN" sz="2000" dirty="0"/>
          </a:p>
          <a:p>
            <a:pPr>
              <a:buFont typeface="Wingdings 2" pitchFamily="18" charset="2"/>
              <a:buNone/>
            </a:pPr>
            <a:r>
              <a:rPr lang="en-US" sz="2100" b="1" u="sng" dirty="0"/>
              <a:t>Profit &amp; loss: </a:t>
            </a:r>
          </a:p>
          <a:p>
            <a:pPr lvl="2">
              <a:buClrTx/>
            </a:pPr>
            <a:r>
              <a:rPr lang="en-US" sz="1900" dirty="0">
                <a:solidFill>
                  <a:schemeClr val="tx1"/>
                </a:solidFill>
              </a:rPr>
              <a:t>Current service cost</a:t>
            </a:r>
            <a:endParaRPr lang="en-IN" sz="1900" dirty="0">
              <a:solidFill>
                <a:schemeClr val="tx1"/>
              </a:solidFill>
            </a:endParaRPr>
          </a:p>
          <a:p>
            <a:pPr lvl="2">
              <a:buClrTx/>
            </a:pPr>
            <a:r>
              <a:rPr lang="en-US" sz="1900" dirty="0">
                <a:solidFill>
                  <a:schemeClr val="tx1"/>
                </a:solidFill>
              </a:rPr>
              <a:t>Interest Cost</a:t>
            </a:r>
            <a:endParaRPr lang="en-IN" sz="1900" dirty="0">
              <a:solidFill>
                <a:schemeClr val="tx1"/>
              </a:solidFill>
            </a:endParaRPr>
          </a:p>
          <a:p>
            <a:pPr lvl="2">
              <a:buClrTx/>
            </a:pPr>
            <a:r>
              <a:rPr lang="en-US" sz="1900" dirty="0">
                <a:solidFill>
                  <a:schemeClr val="tx1"/>
                </a:solidFill>
              </a:rPr>
              <a:t>Expected return on plan asset</a:t>
            </a:r>
            <a:endParaRPr lang="en-IN" sz="1900" dirty="0">
              <a:solidFill>
                <a:schemeClr val="tx1"/>
              </a:solidFill>
            </a:endParaRPr>
          </a:p>
          <a:p>
            <a:pPr lvl="2">
              <a:buClrTx/>
            </a:pPr>
            <a:r>
              <a:rPr lang="en-US" sz="1900" dirty="0">
                <a:solidFill>
                  <a:schemeClr val="tx1"/>
                </a:solidFill>
              </a:rPr>
              <a:t>Actuarial gain or losses</a:t>
            </a:r>
            <a:endParaRPr lang="en-IN" sz="1900" dirty="0">
              <a:solidFill>
                <a:schemeClr val="tx1"/>
              </a:solidFill>
            </a:endParaRPr>
          </a:p>
          <a:p>
            <a:pPr lvl="2">
              <a:buClrTx/>
            </a:pPr>
            <a:r>
              <a:rPr lang="en-US" sz="1900" dirty="0">
                <a:solidFill>
                  <a:schemeClr val="tx1"/>
                </a:solidFill>
              </a:rPr>
              <a:t>Effect of any curtailments &amp; settlements</a:t>
            </a:r>
            <a:endParaRPr lang="en-IN" sz="1900" dirty="0">
              <a:solidFill>
                <a:schemeClr val="tx1"/>
              </a:solidFill>
            </a:endParaRPr>
          </a:p>
          <a:p>
            <a:pPr lvl="2">
              <a:buClrTx/>
            </a:pPr>
            <a:r>
              <a:rPr lang="en-US" sz="1900" dirty="0">
                <a:solidFill>
                  <a:schemeClr val="tx1"/>
                </a:solidFill>
              </a:rPr>
              <a:t>Past service cost</a:t>
            </a:r>
          </a:p>
          <a:p>
            <a:pPr marL="704088" lvl="2" indent="0">
              <a:buClrTx/>
              <a:buNone/>
            </a:pPr>
            <a:endParaRPr lang="en-IN" sz="1900" dirty="0">
              <a:solidFill>
                <a:schemeClr val="tx1"/>
              </a:solidFill>
            </a:endParaRPr>
          </a:p>
          <a:p>
            <a:pPr>
              <a:buClrTx/>
            </a:pPr>
            <a:r>
              <a:rPr lang="en-US" sz="2000" dirty="0"/>
              <a:t>Actuarial Profit/Loss to be debited to Profit and Loss account immediately.</a:t>
            </a:r>
            <a:endParaRPr lang="en-IN" sz="2000" dirty="0"/>
          </a:p>
          <a:p>
            <a:pPr>
              <a:buClrTx/>
            </a:pPr>
            <a:r>
              <a:rPr lang="en-US" sz="2000" dirty="0"/>
              <a:t>Use Projected Unit Credit (PUC) Method</a:t>
            </a:r>
            <a:endParaRPr lang="en-IN" sz="2000" dirty="0"/>
          </a:p>
          <a:p>
            <a:pPr>
              <a:buClrTx/>
            </a:pPr>
            <a:r>
              <a:rPr lang="en-US" sz="2000" dirty="0"/>
              <a:t>Provision required for Gratuity even if employees have not completed 5 years</a:t>
            </a:r>
            <a:endParaRPr lang="en-IN" sz="2000" dirty="0"/>
          </a:p>
          <a:p>
            <a:pPr>
              <a:buClrTx/>
            </a:pPr>
            <a:r>
              <a:rPr lang="en-US" sz="2000" dirty="0"/>
              <a:t>Restrictions on recognition of Asset  - Para 55 of AS15</a:t>
            </a:r>
            <a:endParaRPr lang="en-IN" sz="2000" dirty="0"/>
          </a:p>
          <a:p>
            <a:pPr eaLnBrk="1" hangingPunct="1">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1143000"/>
          </a:xfrm>
        </p:spPr>
        <p:txBody>
          <a:bodyPr>
            <a:normAutofit/>
          </a:bodyPr>
          <a:lstStyle/>
          <a:p>
            <a:r>
              <a:rPr lang="en-IN" b="1" dirty="0">
                <a:latin typeface="Arial" panose="020B0604020202020204" pitchFamily="34" charset="0"/>
                <a:cs typeface="Arial" panose="020B0604020202020204" pitchFamily="34" charset="0"/>
              </a:rPr>
              <a:t>Classifications of SME – ICAI</a:t>
            </a:r>
            <a:br>
              <a:rPr lang="en-IN" b="1" dirty="0">
                <a:latin typeface="Arial" panose="020B0604020202020204" pitchFamily="34" charset="0"/>
                <a:cs typeface="Arial" panose="020B0604020202020204" pitchFamily="34" charset="0"/>
              </a:rPr>
            </a:br>
            <a:r>
              <a:rPr lang="en-IN" sz="2700" b="1" dirty="0">
                <a:latin typeface="Arial" panose="020B0604020202020204" pitchFamily="34" charset="0"/>
                <a:cs typeface="Arial" panose="020B0604020202020204" pitchFamily="34" charset="0"/>
              </a:rPr>
              <a:t>(as per council meeting March 18-19/2021)</a:t>
            </a:r>
            <a:endParaRPr lang="en-IN" sz="27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a:xfrm>
            <a:off x="457200" y="2128697"/>
            <a:ext cx="8382000" cy="4325112"/>
          </a:xfrm>
        </p:spPr>
        <p:txBody>
          <a:bodyPr>
            <a:normAutofit/>
          </a:bodyPr>
          <a:lstStyle/>
          <a:p>
            <a:pPr>
              <a:buNone/>
            </a:pPr>
            <a:r>
              <a:rPr lang="en-IN" sz="2600" b="1" u="sng" dirty="0"/>
              <a:t>Level -I</a:t>
            </a:r>
          </a:p>
          <a:p>
            <a:pPr>
              <a:buNone/>
            </a:pPr>
            <a:endParaRPr lang="en-IN" u="sng" dirty="0"/>
          </a:p>
          <a:p>
            <a:r>
              <a:rPr lang="en-IN" sz="2200" dirty="0"/>
              <a:t>Securities or Debt listed in India or abroad</a:t>
            </a:r>
          </a:p>
          <a:p>
            <a:r>
              <a:rPr lang="en-IN" sz="2200" dirty="0"/>
              <a:t>In the process of listing</a:t>
            </a:r>
          </a:p>
          <a:p>
            <a:r>
              <a:rPr lang="en-IN" sz="2200" dirty="0"/>
              <a:t>Bank including co-operative Banks</a:t>
            </a:r>
          </a:p>
          <a:p>
            <a:r>
              <a:rPr lang="en-IN" sz="2200" dirty="0"/>
              <a:t>Insurance Companies</a:t>
            </a:r>
          </a:p>
          <a:p>
            <a:r>
              <a:rPr lang="en-IN" sz="2200" dirty="0"/>
              <a:t>Financial Institutions</a:t>
            </a:r>
          </a:p>
          <a:p>
            <a:r>
              <a:rPr lang="en-IN" sz="2200" dirty="0"/>
              <a:t>Turnover in immediately preceding year exceeds Rs.250 cr</a:t>
            </a:r>
          </a:p>
          <a:p>
            <a:r>
              <a:rPr lang="en-IN" sz="2200" dirty="0"/>
              <a:t>Borrowings (incl Public Deposits) exceeding Rs.50 cr any time during the immediately preceding year</a:t>
            </a:r>
          </a:p>
          <a:p>
            <a:r>
              <a:rPr lang="en-IN" sz="2200" dirty="0"/>
              <a:t>Holding and subsidiary of above</a:t>
            </a:r>
            <a:r>
              <a:rPr lang="en-IN" sz="2400" dirty="0"/>
              <a:t>.</a:t>
            </a:r>
          </a:p>
          <a:p>
            <a:endParaRPr lang="en-IN"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276357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3576430584"/>
              </p:ext>
            </p:extLst>
          </p:nvPr>
        </p:nvGraphicFramePr>
        <p:xfrm>
          <a:off x="0" y="685800"/>
          <a:ext cx="9144000" cy="4738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990600" y="5746888"/>
            <a:ext cx="2971800" cy="97631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n-US" dirty="0">
                <a:solidFill>
                  <a:schemeClr val="tx1"/>
                </a:solidFill>
              </a:rPr>
              <a:t>Multi-Employer Plans</a:t>
            </a:r>
            <a:endParaRPr lang="en-IN" dirty="0">
              <a:solidFill>
                <a:schemeClr val="tx1"/>
              </a:solidFill>
            </a:endParaRPr>
          </a:p>
          <a:p>
            <a:pPr>
              <a:defRPr/>
            </a:pPr>
            <a:r>
              <a:rPr lang="en-US" dirty="0">
                <a:solidFill>
                  <a:schemeClr val="tx1"/>
                </a:solidFill>
              </a:rPr>
              <a:t>State Plans</a:t>
            </a:r>
            <a:endParaRPr lang="en-IN" dirty="0">
              <a:solidFill>
                <a:schemeClr val="tx1"/>
              </a:solidFill>
            </a:endParaRPr>
          </a:p>
          <a:p>
            <a:pPr>
              <a:defRPr/>
            </a:pPr>
            <a:r>
              <a:rPr lang="en-US" dirty="0">
                <a:solidFill>
                  <a:schemeClr val="tx1"/>
                </a:solidFill>
              </a:rPr>
              <a:t>Insured Plans</a:t>
            </a:r>
            <a:endParaRPr lang="en-IN" dirty="0">
              <a:solidFill>
                <a:schemeClr val="tx1"/>
              </a:solidFill>
            </a:endParaRPr>
          </a:p>
          <a:p>
            <a:pPr>
              <a:defRPr/>
            </a:pPr>
            <a:endParaRPr lang="en-IN" dirty="0">
              <a:solidFill>
                <a:schemeClr val="tx1"/>
              </a:solidFill>
            </a:endParaRPr>
          </a:p>
        </p:txBody>
      </p:sp>
      <p:cxnSp>
        <p:nvCxnSpPr>
          <p:cNvPr id="6" name="Straight Arrow Connector 5"/>
          <p:cNvCxnSpPr/>
          <p:nvPr/>
        </p:nvCxnSpPr>
        <p:spPr>
          <a:xfrm>
            <a:off x="2362200" y="54102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p:nvPr>
        </p:nvSpPr>
        <p:spPr>
          <a:xfrm>
            <a:off x="228600" y="685800"/>
            <a:ext cx="8915400" cy="5791200"/>
          </a:xfrm>
        </p:spPr>
        <p:txBody>
          <a:bodyPr>
            <a:normAutofit/>
          </a:bodyPr>
          <a:lstStyle/>
          <a:p>
            <a:pPr>
              <a:buFont typeface="Wingdings 2" pitchFamily="18" charset="2"/>
              <a:buNone/>
            </a:pPr>
            <a:endParaRPr lang="en-US" sz="2400" u="sng" dirty="0"/>
          </a:p>
          <a:p>
            <a:pPr>
              <a:buFont typeface="Wingdings 2" pitchFamily="18" charset="2"/>
              <a:buNone/>
            </a:pPr>
            <a:r>
              <a:rPr lang="en-US" sz="2500" b="1" u="sng" dirty="0"/>
              <a:t>Multi-Employer Plan:</a:t>
            </a:r>
            <a:endParaRPr lang="en-IN" sz="2500" b="1" dirty="0"/>
          </a:p>
          <a:p>
            <a:pPr lvl="1">
              <a:buClrTx/>
              <a:buFont typeface="Arial" panose="020B0604020202020204" pitchFamily="34" charset="0"/>
              <a:buChar char="•"/>
            </a:pPr>
            <a:r>
              <a:rPr lang="en-US" sz="1800" dirty="0">
                <a:solidFill>
                  <a:schemeClr val="tx1"/>
                </a:solidFill>
              </a:rPr>
              <a:t>Pool the asset contributed by various enterprises that are not under common control</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Assets provide benefits to employees of more than one enterprise</a:t>
            </a:r>
          </a:p>
          <a:p>
            <a:pPr lvl="1">
              <a:buClrTx/>
              <a:buFont typeface="Arial" panose="020B0604020202020204" pitchFamily="34" charset="0"/>
              <a:buChar char="•"/>
            </a:pPr>
            <a:r>
              <a:rPr lang="en-US" sz="1800" dirty="0">
                <a:solidFill>
                  <a:schemeClr val="tx1"/>
                </a:solidFill>
              </a:rPr>
              <a:t>Contingent liability for Actuarial loss of other employers</a:t>
            </a:r>
          </a:p>
          <a:p>
            <a:pPr lvl="1">
              <a:buClrTx/>
              <a:buFont typeface="Arial" panose="020B0604020202020204" pitchFamily="34" charset="0"/>
              <a:buChar char="•"/>
            </a:pPr>
            <a:endParaRPr lang="en-IN" sz="1800" dirty="0">
              <a:solidFill>
                <a:schemeClr val="tx1"/>
              </a:solidFill>
            </a:endParaRPr>
          </a:p>
          <a:p>
            <a:pPr>
              <a:buClrTx/>
              <a:buFont typeface="Wingdings 2" pitchFamily="18" charset="2"/>
              <a:buNone/>
            </a:pPr>
            <a:r>
              <a:rPr lang="en-US" sz="2500" b="1" u="sng" dirty="0"/>
              <a:t>State Plans:</a:t>
            </a:r>
            <a:endParaRPr lang="en-IN" sz="2500" b="1" dirty="0"/>
          </a:p>
          <a:p>
            <a:pPr lvl="1">
              <a:buClrTx/>
              <a:buFont typeface="Arial" panose="020B0604020202020204" pitchFamily="34" charset="0"/>
              <a:buChar char="•"/>
            </a:pPr>
            <a:r>
              <a:rPr lang="en-US" sz="1800" dirty="0">
                <a:solidFill>
                  <a:schemeClr val="tx1"/>
                </a:solidFill>
              </a:rPr>
              <a:t>Established by legislation</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Operated by national or local government</a:t>
            </a:r>
          </a:p>
          <a:p>
            <a:pPr marL="411480" lvl="1" indent="0">
              <a:buClrTx/>
              <a:buNone/>
            </a:pPr>
            <a:endParaRPr lang="en-IN" sz="1800" dirty="0">
              <a:solidFill>
                <a:schemeClr val="tx1"/>
              </a:solidFill>
            </a:endParaRPr>
          </a:p>
          <a:p>
            <a:pPr>
              <a:buClrTx/>
              <a:buFont typeface="Wingdings 2" pitchFamily="18" charset="2"/>
              <a:buNone/>
            </a:pPr>
            <a:r>
              <a:rPr lang="en-US" sz="2500" b="1" u="sng" dirty="0"/>
              <a:t>Insured Plans:</a:t>
            </a:r>
            <a:endParaRPr lang="en-IN" sz="2500" b="1" dirty="0"/>
          </a:p>
          <a:p>
            <a:pPr lvl="1">
              <a:buClrTx/>
              <a:buFont typeface="Arial" panose="020B0604020202020204" pitchFamily="34" charset="0"/>
              <a:buChar char="•"/>
            </a:pPr>
            <a:r>
              <a:rPr lang="en-US" sz="1800" dirty="0">
                <a:solidFill>
                  <a:schemeClr val="tx1"/>
                </a:solidFill>
              </a:rPr>
              <a:t>Contribution is made in form of insurance premiums.</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Generally classified as defined contribution plan</a:t>
            </a:r>
            <a:endParaRPr lang="en-IN" sz="1800" dirty="0">
              <a:solidFill>
                <a:schemeClr val="tx1"/>
              </a:solidFill>
            </a:endParaRPr>
          </a:p>
          <a:p>
            <a:pPr lvl="1">
              <a:buClrTx/>
              <a:buFont typeface="Arial" panose="020B0604020202020204" pitchFamily="34" charset="0"/>
              <a:buChar char="•"/>
            </a:pPr>
            <a:r>
              <a:rPr lang="en-US" sz="1800" dirty="0">
                <a:solidFill>
                  <a:schemeClr val="tx1"/>
                </a:solidFill>
              </a:rPr>
              <a:t>If enterprise retains such obligation, it is treated as defined benefit plan.</a:t>
            </a:r>
            <a:endParaRPr lang="en-IN" sz="1800" dirty="0">
              <a:solidFill>
                <a:schemeClr val="tx1"/>
              </a:solidFill>
            </a:endParaRPr>
          </a:p>
          <a:p>
            <a:pPr>
              <a:buClrTx/>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304800" y="473075"/>
            <a:ext cx="8839200" cy="5851525"/>
          </a:xfrm>
        </p:spPr>
        <p:txBody>
          <a:bodyPr>
            <a:normAutofit/>
          </a:bodyPr>
          <a:lstStyle/>
          <a:p>
            <a:pPr>
              <a:buFont typeface="Wingdings 2" pitchFamily="18" charset="2"/>
              <a:buNone/>
            </a:pPr>
            <a:r>
              <a:rPr lang="en-US" sz="4000" b="1" dirty="0">
                <a:solidFill>
                  <a:schemeClr val="bg2">
                    <a:lumMod val="25000"/>
                  </a:schemeClr>
                </a:solidFill>
                <a:latin typeface="Arial" panose="020B0604020202020204" pitchFamily="34" charset="0"/>
                <a:cs typeface="Arial" panose="020B0604020202020204" pitchFamily="34" charset="0"/>
              </a:rPr>
              <a:t>Actuarial Assumptions</a:t>
            </a:r>
            <a:endParaRPr lang="en-IN" sz="4000" dirty="0">
              <a:solidFill>
                <a:schemeClr val="bg2">
                  <a:lumMod val="25000"/>
                </a:schemeClr>
              </a:solidFill>
              <a:latin typeface="Arial" panose="020B0604020202020204" pitchFamily="34" charset="0"/>
              <a:cs typeface="Arial" panose="020B0604020202020204" pitchFamily="34" charset="0"/>
            </a:endParaRPr>
          </a:p>
          <a:p>
            <a:r>
              <a:rPr lang="en-US" sz="2000" dirty="0"/>
              <a:t>Unbiased</a:t>
            </a:r>
            <a:endParaRPr lang="en-IN" sz="2000" dirty="0"/>
          </a:p>
          <a:p>
            <a:pPr>
              <a:buFont typeface="Wingdings 2" pitchFamily="18" charset="2"/>
              <a:buNone/>
            </a:pPr>
            <a:endParaRPr lang="en-IN" sz="2000" dirty="0"/>
          </a:p>
        </p:txBody>
      </p:sp>
      <p:graphicFrame>
        <p:nvGraphicFramePr>
          <p:cNvPr id="3" name="Table 2"/>
          <p:cNvGraphicFramePr>
            <a:graphicFrameLocks noGrp="1"/>
          </p:cNvGraphicFramePr>
          <p:nvPr>
            <p:extLst>
              <p:ext uri="{D42A27DB-BD31-4B8C-83A1-F6EECF244321}">
                <p14:modId xmlns:p14="http://schemas.microsoft.com/office/powerpoint/2010/main" val="2321816844"/>
              </p:ext>
            </p:extLst>
          </p:nvPr>
        </p:nvGraphicFramePr>
        <p:xfrm>
          <a:off x="685800" y="1780794"/>
          <a:ext cx="8229600" cy="469620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62848">
                <a:tc>
                  <a:txBody>
                    <a:bodyPr/>
                    <a:lstStyle/>
                    <a:p>
                      <a:endParaRPr lang="en-IN" dirty="0"/>
                    </a:p>
                    <a:p>
                      <a:r>
                        <a:rPr kumimoji="0" lang="en-US" sz="2100" b="1" u="sng" kern="1200" dirty="0">
                          <a:solidFill>
                            <a:schemeClr val="lt1"/>
                          </a:solidFill>
                          <a:latin typeface="+mn-lt"/>
                          <a:ea typeface="+mn-ea"/>
                          <a:cs typeface="+mn-cs"/>
                        </a:rPr>
                        <a:t>Demographic Assumptions</a:t>
                      </a:r>
                      <a:endParaRPr lang="en-IN" sz="2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800" b="1" u="sng" kern="1200" dirty="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100" b="1" u="sng" kern="1200" dirty="0">
                          <a:solidFill>
                            <a:schemeClr val="lt1"/>
                          </a:solidFill>
                          <a:latin typeface="+mn-lt"/>
                          <a:ea typeface="+mn-ea"/>
                          <a:cs typeface="+mn-cs"/>
                        </a:rPr>
                        <a:t>Financial Assumptions</a:t>
                      </a:r>
                      <a:endParaRPr kumimoji="0" lang="en-IN" sz="2100" b="1" kern="1200" dirty="0">
                        <a:solidFill>
                          <a:schemeClr val="lt1"/>
                        </a:solidFill>
                        <a:latin typeface="+mn-lt"/>
                        <a:ea typeface="+mn-ea"/>
                        <a:cs typeface="+mn-cs"/>
                      </a:endParaRPr>
                    </a:p>
                    <a:p>
                      <a:endParaRPr lang="en-IN" dirty="0"/>
                    </a:p>
                  </a:txBody>
                  <a:tcPr/>
                </a:tc>
                <a:extLst>
                  <a:ext uri="{0D108BD9-81ED-4DB2-BD59-A6C34878D82A}">
                    <a16:rowId xmlns:a16="http://schemas.microsoft.com/office/drawing/2014/main" val="10000"/>
                  </a:ext>
                </a:extLst>
              </a:tr>
              <a:tr h="775628">
                <a:tc>
                  <a:txBody>
                    <a:bodyPr/>
                    <a:lstStyle/>
                    <a:p>
                      <a:r>
                        <a:rPr kumimoji="0" lang="en-US" sz="2000" kern="1200" dirty="0">
                          <a:solidFill>
                            <a:schemeClr val="dk1"/>
                          </a:solidFill>
                          <a:latin typeface="+mn-lt"/>
                          <a:ea typeface="+mn-ea"/>
                          <a:cs typeface="+mn-cs"/>
                        </a:rPr>
                        <a:t>Mortality (during &amp; after employment)</a:t>
                      </a:r>
                      <a:endParaRPr lang="en-IN" sz="2000" dirty="0">
                        <a:latin typeface="+mn-lt"/>
                      </a:endParaRPr>
                    </a:p>
                  </a:txBody>
                  <a:tcPr/>
                </a:tc>
                <a:tc>
                  <a:txBody>
                    <a:bodyPr/>
                    <a:lstStyle/>
                    <a:p>
                      <a:r>
                        <a:rPr kumimoji="0" lang="en-US" sz="2000" kern="1200" dirty="0">
                          <a:solidFill>
                            <a:schemeClr val="dk1"/>
                          </a:solidFill>
                          <a:latin typeface="+mn-lt"/>
                          <a:ea typeface="+mn-ea"/>
                          <a:cs typeface="+mn-cs"/>
                        </a:rPr>
                        <a:t>Discount rate – Government Rate</a:t>
                      </a:r>
                      <a:endParaRPr lang="en-IN" sz="2000" dirty="0">
                        <a:latin typeface="+mn-lt"/>
                      </a:endParaRPr>
                    </a:p>
                  </a:txBody>
                  <a:tcPr/>
                </a:tc>
                <a:extLst>
                  <a:ext uri="{0D108BD9-81ED-4DB2-BD59-A6C34878D82A}">
                    <a16:rowId xmlns:a16="http://schemas.microsoft.com/office/drawing/2014/main" val="10001"/>
                  </a:ext>
                </a:extLst>
              </a:tr>
              <a:tr h="800145">
                <a:tc>
                  <a:txBody>
                    <a:bodyPr/>
                    <a:lstStyle/>
                    <a:p>
                      <a:r>
                        <a:rPr kumimoji="0" lang="en-US" sz="2000" kern="1200" dirty="0">
                          <a:solidFill>
                            <a:schemeClr val="dk1"/>
                          </a:solidFill>
                          <a:latin typeface="+mn-lt"/>
                          <a:ea typeface="+mn-ea"/>
                          <a:cs typeface="+mn-cs"/>
                        </a:rPr>
                        <a:t>Rate of employee turnover, disability &amp; early retirement.</a:t>
                      </a:r>
                      <a:endParaRPr lang="en-IN" sz="2000" dirty="0">
                        <a:latin typeface="+mn-lt"/>
                      </a:endParaRPr>
                    </a:p>
                  </a:txBody>
                  <a:tcPr/>
                </a:tc>
                <a:tc>
                  <a:txBody>
                    <a:bodyPr/>
                    <a:lstStyle/>
                    <a:p>
                      <a:r>
                        <a:rPr kumimoji="0" lang="en-US" sz="2000" kern="1200" dirty="0">
                          <a:solidFill>
                            <a:schemeClr val="dk1"/>
                          </a:solidFill>
                          <a:latin typeface="+mn-lt"/>
                          <a:ea typeface="+mn-ea"/>
                          <a:cs typeface="+mn-cs"/>
                        </a:rPr>
                        <a:t>Future salary &amp; benefit levels</a:t>
                      </a:r>
                      <a:endParaRPr lang="en-IN" sz="2000" dirty="0">
                        <a:latin typeface="+mn-lt"/>
                      </a:endParaRPr>
                    </a:p>
                  </a:txBody>
                  <a:tcPr/>
                </a:tc>
                <a:extLst>
                  <a:ext uri="{0D108BD9-81ED-4DB2-BD59-A6C34878D82A}">
                    <a16:rowId xmlns:a16="http://schemas.microsoft.com/office/drawing/2014/main" val="10002"/>
                  </a:ext>
                </a:extLst>
              </a:tr>
              <a:tr h="1078792">
                <a:tc>
                  <a:txBody>
                    <a:bodyPr/>
                    <a:lstStyle/>
                    <a:p>
                      <a:pPr>
                        <a:lnSpc>
                          <a:spcPct val="115000"/>
                        </a:lnSpc>
                        <a:spcAft>
                          <a:spcPts val="0"/>
                        </a:spcAft>
                      </a:pPr>
                      <a:r>
                        <a:rPr lang="en-US" sz="2000" dirty="0">
                          <a:latin typeface="+mn-lt"/>
                          <a:ea typeface="Calibri"/>
                          <a:cs typeface="Times New Roman"/>
                        </a:rPr>
                        <a:t>Proportion of plan members with dependants eligible for benefits</a:t>
                      </a:r>
                      <a:endParaRPr lang="en-IN" sz="2000" dirty="0">
                        <a:latin typeface="+mn-lt"/>
                        <a:ea typeface="Calibri"/>
                        <a:cs typeface="Times New Roman"/>
                      </a:endParaRPr>
                    </a:p>
                  </a:txBody>
                  <a:tcPr marL="68580" marR="68580" marT="0" marB="0"/>
                </a:tc>
                <a:tc>
                  <a:txBody>
                    <a:bodyPr/>
                    <a:lstStyle/>
                    <a:p>
                      <a:pPr>
                        <a:lnSpc>
                          <a:spcPct val="115000"/>
                        </a:lnSpc>
                        <a:spcAft>
                          <a:spcPts val="0"/>
                        </a:spcAft>
                      </a:pPr>
                      <a:r>
                        <a:rPr lang="en-US" sz="2000" dirty="0">
                          <a:latin typeface="+mn-lt"/>
                          <a:ea typeface="Calibri"/>
                          <a:cs typeface="Times New Roman"/>
                        </a:rPr>
                        <a:t>Expected rate of return  on plan assets</a:t>
                      </a:r>
                      <a:endParaRPr lang="en-IN" sz="2000" dirty="0">
                        <a:latin typeface="+mn-lt"/>
                        <a:ea typeface="Calibri"/>
                        <a:cs typeface="Times New Roman"/>
                      </a:endParaRPr>
                    </a:p>
                  </a:txBody>
                  <a:tcPr marL="68580" marR="68580" marT="0" marB="0"/>
                </a:tc>
                <a:extLst>
                  <a:ext uri="{0D108BD9-81ED-4DB2-BD59-A6C34878D82A}">
                    <a16:rowId xmlns:a16="http://schemas.microsoft.com/office/drawing/2014/main" val="10003"/>
                  </a:ext>
                </a:extLst>
              </a:tr>
              <a:tr h="1078792">
                <a:tc>
                  <a:txBody>
                    <a:bodyPr/>
                    <a:lstStyle/>
                    <a:p>
                      <a:r>
                        <a:rPr kumimoji="0" lang="en-US" sz="2000" kern="1200" dirty="0">
                          <a:solidFill>
                            <a:schemeClr val="dk1"/>
                          </a:solidFill>
                          <a:latin typeface="+mn-lt"/>
                          <a:ea typeface="+mn-ea"/>
                          <a:cs typeface="+mn-cs"/>
                        </a:rPr>
                        <a:t>Claim rates under medical plan</a:t>
                      </a:r>
                      <a:endParaRPr lang="en-IN" sz="2000" dirty="0">
                        <a:latin typeface="+mn-lt"/>
                      </a:endParaRPr>
                    </a:p>
                  </a:txBody>
                  <a:tcPr/>
                </a:tc>
                <a:tc>
                  <a:txBody>
                    <a:bodyPr/>
                    <a:lstStyle/>
                    <a:p>
                      <a:pPr>
                        <a:lnSpc>
                          <a:spcPct val="115000"/>
                        </a:lnSpc>
                        <a:spcAft>
                          <a:spcPts val="0"/>
                        </a:spcAft>
                      </a:pPr>
                      <a:r>
                        <a:rPr lang="en-US" sz="2000" dirty="0">
                          <a:latin typeface="+mn-lt"/>
                          <a:ea typeface="Calibri"/>
                          <a:cs typeface="Times New Roman"/>
                        </a:rPr>
                        <a:t>In case of medical benefits, future medical costs, cost of administering claims.</a:t>
                      </a:r>
                      <a:endParaRPr lang="en-IN" sz="2000" dirty="0">
                        <a:latin typeface="+mn-lt"/>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p:nvPr>
        </p:nvSpPr>
        <p:spPr>
          <a:xfrm>
            <a:off x="228600" y="1012371"/>
            <a:ext cx="8991600" cy="5867400"/>
          </a:xfrm>
        </p:spPr>
        <p:txBody>
          <a:bodyPr>
            <a:normAutofit/>
          </a:bodyPr>
          <a:lstStyle/>
          <a:p>
            <a:pPr>
              <a:buFont typeface="Wingdings 2" pitchFamily="18" charset="2"/>
              <a:buNone/>
            </a:pPr>
            <a:r>
              <a:rPr lang="en-US" sz="4000" b="1" dirty="0">
                <a:solidFill>
                  <a:schemeClr val="bg2">
                    <a:lumMod val="25000"/>
                  </a:schemeClr>
                </a:solidFill>
                <a:latin typeface="+mj-lt"/>
              </a:rPr>
              <a:t>Termination</a:t>
            </a:r>
            <a:r>
              <a:rPr lang="en-US" sz="4000" b="1" dirty="0">
                <a:solidFill>
                  <a:schemeClr val="bg2">
                    <a:lumMod val="25000"/>
                  </a:schemeClr>
                </a:solidFill>
              </a:rPr>
              <a:t> Benefits</a:t>
            </a:r>
          </a:p>
          <a:p>
            <a:pPr>
              <a:buFont typeface="Wingdings 2" pitchFamily="18" charset="2"/>
              <a:buNone/>
            </a:pPr>
            <a:endParaRPr lang="en-US" sz="2000" b="1" u="sng" dirty="0">
              <a:solidFill>
                <a:srgbClr val="0070C0"/>
              </a:solidFill>
            </a:endParaRPr>
          </a:p>
          <a:p>
            <a:pPr lvl="1">
              <a:buClrTx/>
              <a:buFont typeface="Arial" panose="020B0604020202020204" pitchFamily="34" charset="0"/>
              <a:buChar char="•"/>
            </a:pPr>
            <a:r>
              <a:rPr lang="en-US" sz="2100" dirty="0">
                <a:solidFill>
                  <a:schemeClr val="tx1"/>
                </a:solidFill>
              </a:rPr>
              <a:t>Golden Hand shake – VRS</a:t>
            </a:r>
          </a:p>
          <a:p>
            <a:pPr lvl="1">
              <a:buClrTx/>
              <a:buFont typeface="Arial" panose="020B0604020202020204" pitchFamily="34" charset="0"/>
              <a:buChar char="•"/>
            </a:pPr>
            <a:endParaRPr lang="en-IN" sz="2100" dirty="0">
              <a:solidFill>
                <a:schemeClr val="tx1"/>
              </a:solidFill>
            </a:endParaRPr>
          </a:p>
          <a:p>
            <a:pPr lvl="1">
              <a:buClrTx/>
              <a:buFont typeface="Arial" panose="020B0604020202020204" pitchFamily="34" charset="0"/>
              <a:buChar char="•"/>
            </a:pPr>
            <a:r>
              <a:rPr lang="en-US" sz="2100" dirty="0">
                <a:solidFill>
                  <a:schemeClr val="tx1"/>
                </a:solidFill>
              </a:rPr>
              <a:t>Legal liability </a:t>
            </a:r>
            <a:r>
              <a:rPr lang="en-US" sz="2100" dirty="0" err="1">
                <a:solidFill>
                  <a:schemeClr val="tx1"/>
                </a:solidFill>
              </a:rPr>
              <a:t>vs</a:t>
            </a:r>
            <a:r>
              <a:rPr lang="en-US" sz="2100" dirty="0">
                <a:solidFill>
                  <a:schemeClr val="tx1"/>
                </a:solidFill>
              </a:rPr>
              <a:t> Constructive Liability</a:t>
            </a:r>
          </a:p>
          <a:p>
            <a:pPr lvl="1">
              <a:buClrTx/>
              <a:buFont typeface="Arial" panose="020B0604020202020204" pitchFamily="34" charset="0"/>
              <a:buChar char="•"/>
            </a:pPr>
            <a:endParaRPr lang="en-IN" sz="2100" dirty="0">
              <a:solidFill>
                <a:schemeClr val="tx1"/>
              </a:solidFill>
            </a:endParaRPr>
          </a:p>
          <a:p>
            <a:pPr lvl="1">
              <a:buClrTx/>
              <a:buFont typeface="Arial" panose="020B0604020202020204" pitchFamily="34" charset="0"/>
              <a:buChar char="•"/>
            </a:pPr>
            <a:r>
              <a:rPr lang="en-US" sz="2100" dirty="0">
                <a:solidFill>
                  <a:schemeClr val="tx1"/>
                </a:solidFill>
              </a:rPr>
              <a:t>Initial deferment clause has expired - Effective 1.4.2010   - write off to P&amp;L</a:t>
            </a:r>
            <a:endParaRPr lang="en-IN" sz="2100" dirty="0">
              <a:solidFill>
                <a:schemeClr val="tx1"/>
              </a:solidFill>
            </a:endParaRPr>
          </a:p>
          <a:p>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ChangeArrowheads="1"/>
          </p:cNvSpPr>
          <p:nvPr/>
        </p:nvSpPr>
        <p:spPr bwMode="auto">
          <a:xfrm>
            <a:off x="152400" y="758825"/>
            <a:ext cx="8991600" cy="5524589"/>
          </a:xfrm>
          <a:prstGeom prst="rect">
            <a:avLst/>
          </a:prstGeom>
          <a:noFill/>
          <a:ln w="9525">
            <a:noFill/>
            <a:miter lim="800000"/>
            <a:headEnd/>
            <a:tailEnd/>
          </a:ln>
        </p:spPr>
        <p:txBody>
          <a:bodyPr wrap="square">
            <a:spAutoFit/>
          </a:bodyPr>
          <a:lstStyle/>
          <a:p>
            <a:pPr>
              <a:buFont typeface="Wingdings 2" pitchFamily="18" charset="2"/>
              <a:buNone/>
            </a:pPr>
            <a:r>
              <a:rPr lang="en-US" sz="4000" b="1" dirty="0">
                <a:solidFill>
                  <a:schemeClr val="bg2">
                    <a:lumMod val="25000"/>
                  </a:schemeClr>
                </a:solidFill>
                <a:latin typeface="Arial" panose="020B0604020202020204" pitchFamily="34" charset="0"/>
                <a:cs typeface="Arial" panose="020B0604020202020204" pitchFamily="34" charset="0"/>
              </a:rPr>
              <a:t>Disclosure</a:t>
            </a:r>
            <a:endParaRPr lang="en-US" sz="4000" b="1" dirty="0">
              <a:solidFill>
                <a:schemeClr val="bg2">
                  <a:lumMod val="25000"/>
                </a:schemeClr>
              </a:solidFill>
            </a:endParaRPr>
          </a:p>
          <a:p>
            <a:pPr>
              <a:buFont typeface="Wingdings 2" pitchFamily="18" charset="2"/>
              <a:buNone/>
            </a:pPr>
            <a:endParaRPr lang="en-IN" sz="1400" u="sng" dirty="0">
              <a:solidFill>
                <a:srgbClr val="0070C0"/>
              </a:solidFill>
            </a:endParaRPr>
          </a:p>
          <a:p>
            <a:pPr marL="285750" indent="-285750">
              <a:buFont typeface="Arial" panose="020B0604020202020204" pitchFamily="34" charset="0"/>
              <a:buChar char="•"/>
            </a:pPr>
            <a:r>
              <a:rPr lang="en-US" dirty="0"/>
              <a:t>The amount recognized as an expense for defined contribution plans.</a:t>
            </a:r>
          </a:p>
          <a:p>
            <a:endParaRPr lang="en-IN" sz="1400" dirty="0"/>
          </a:p>
          <a:p>
            <a:pPr>
              <a:buFont typeface="Wingdings 2" pitchFamily="18" charset="2"/>
              <a:buNone/>
            </a:pPr>
            <a:r>
              <a:rPr lang="en-US" sz="2200" b="1" u="sng" dirty="0"/>
              <a:t>Defined benefit plan:</a:t>
            </a:r>
          </a:p>
          <a:p>
            <a:pPr>
              <a:buFont typeface="Wingdings 2" pitchFamily="18" charset="2"/>
              <a:buNone/>
            </a:pPr>
            <a:endParaRPr lang="en-IN" sz="1400" b="1" u="sng" dirty="0"/>
          </a:p>
          <a:p>
            <a:pPr marL="742950" lvl="1" indent="-285750">
              <a:buFont typeface="Arial" panose="020B0604020202020204" pitchFamily="34" charset="0"/>
              <a:buChar char="•"/>
            </a:pPr>
            <a:r>
              <a:rPr lang="en-US" sz="1900" dirty="0"/>
              <a:t>Accounting policy for recognizing actuarial gains &amp; losses.</a:t>
            </a:r>
          </a:p>
          <a:p>
            <a:pPr marL="742950" lvl="1" indent="-285750">
              <a:buFont typeface="Arial" panose="020B0604020202020204" pitchFamily="34" charset="0"/>
              <a:buChar char="•"/>
            </a:pPr>
            <a:endParaRPr lang="en-IN" sz="1500" dirty="0"/>
          </a:p>
          <a:p>
            <a:pPr marL="742950" lvl="1" indent="-285750">
              <a:buFont typeface="Arial" panose="020B0604020202020204" pitchFamily="34" charset="0"/>
              <a:buChar char="•"/>
            </a:pPr>
            <a:r>
              <a:rPr lang="en-US" sz="1900" dirty="0"/>
              <a:t>Nature of Defined Benefit plan &amp; effect of changes if any.</a:t>
            </a:r>
          </a:p>
          <a:p>
            <a:pPr marL="742950" lvl="1" indent="-285750">
              <a:buFont typeface="Arial" panose="020B0604020202020204" pitchFamily="34" charset="0"/>
              <a:buChar char="•"/>
            </a:pPr>
            <a:endParaRPr lang="en-IN" sz="1500" dirty="0"/>
          </a:p>
          <a:p>
            <a:pPr marL="742950" lvl="1" indent="-285750">
              <a:buFont typeface="Arial" panose="020B0604020202020204" pitchFamily="34" charset="0"/>
              <a:buChar char="•"/>
            </a:pPr>
            <a:r>
              <a:rPr lang="en-US" sz="1900" dirty="0"/>
              <a:t>Reconciliation of opening &amp; closing balances of present value of defined benefit obligation.</a:t>
            </a:r>
          </a:p>
          <a:p>
            <a:pPr marL="742950" lvl="1" indent="-285750">
              <a:buFont typeface="Arial" panose="020B0604020202020204" pitchFamily="34" charset="0"/>
              <a:buChar char="•"/>
            </a:pPr>
            <a:endParaRPr lang="en-IN" sz="1500" dirty="0"/>
          </a:p>
          <a:p>
            <a:pPr marL="742950" lvl="1" indent="-285750">
              <a:buFont typeface="Arial" panose="020B0604020202020204" pitchFamily="34" charset="0"/>
              <a:buChar char="•"/>
            </a:pPr>
            <a:r>
              <a:rPr lang="en-US" sz="1900" dirty="0"/>
              <a:t>A reconciliation of opening &amp; closing balance of fair value of plan asset and reimbursement right recognized as an asset.</a:t>
            </a:r>
          </a:p>
          <a:p>
            <a:pPr marL="742950" lvl="1" indent="-285750">
              <a:buFont typeface="Arial" panose="020B0604020202020204" pitchFamily="34" charset="0"/>
              <a:buChar char="•"/>
            </a:pPr>
            <a:endParaRPr lang="en-IN" sz="1500" dirty="0"/>
          </a:p>
          <a:p>
            <a:pPr marL="742950" lvl="1" indent="-285750">
              <a:buFont typeface="Arial" panose="020B0604020202020204" pitchFamily="34" charset="0"/>
              <a:buChar char="•"/>
            </a:pPr>
            <a:r>
              <a:rPr lang="en-US" sz="1900" dirty="0"/>
              <a:t>Total expense recognized in statement of profit &amp; loss.</a:t>
            </a:r>
          </a:p>
          <a:p>
            <a:pPr marL="742950" lvl="1" indent="-285750">
              <a:buFont typeface="Arial" panose="020B0604020202020204" pitchFamily="34" charset="0"/>
              <a:buChar char="•"/>
            </a:pPr>
            <a:endParaRPr lang="en-IN" sz="1500" dirty="0"/>
          </a:p>
          <a:p>
            <a:pPr marL="742950" lvl="1" indent="-285750">
              <a:buFont typeface="Arial" panose="020B0604020202020204" pitchFamily="34" charset="0"/>
              <a:buChar char="•"/>
            </a:pPr>
            <a:r>
              <a:rPr lang="en-US" sz="1900" dirty="0"/>
              <a:t>Principal actuarial assumptions used at balance sheet date.</a:t>
            </a:r>
            <a:endParaRPr lang="en-IN" sz="1900"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p:nvPr>
        </p:nvSpPr>
        <p:spPr>
          <a:xfrm>
            <a:off x="76200" y="815975"/>
            <a:ext cx="8991600" cy="5851525"/>
          </a:xfrm>
        </p:spPr>
        <p:txBody>
          <a:bodyPr>
            <a:normAutofit/>
          </a:bodyPr>
          <a:lstStyle/>
          <a:p>
            <a:pPr marL="0" indent="0">
              <a:buNone/>
            </a:pPr>
            <a:r>
              <a:rPr lang="en-US" sz="4400" b="1" dirty="0">
                <a:solidFill>
                  <a:schemeClr val="bg2">
                    <a:lumMod val="25000"/>
                  </a:schemeClr>
                </a:solidFill>
              </a:rPr>
              <a:t>Audit </a:t>
            </a:r>
            <a:r>
              <a:rPr lang="en-US" sz="4400" b="1" dirty="0">
                <a:solidFill>
                  <a:schemeClr val="bg2">
                    <a:lumMod val="25000"/>
                  </a:schemeClr>
                </a:solidFill>
                <a:latin typeface="+mj-lt"/>
              </a:rPr>
              <a:t>Perspective</a:t>
            </a:r>
          </a:p>
          <a:p>
            <a:pPr>
              <a:buFont typeface="Wingdings 2" pitchFamily="18" charset="2"/>
              <a:buNone/>
            </a:pPr>
            <a:endParaRPr lang="en-IN" sz="2000" dirty="0">
              <a:solidFill>
                <a:srgbClr val="0070C0"/>
              </a:solidFill>
            </a:endParaRPr>
          </a:p>
          <a:p>
            <a:pPr lvl="1">
              <a:buClrTx/>
              <a:buFont typeface="Arial" panose="020B0604020202020204" pitchFamily="34" charset="0"/>
              <a:buChar char="•"/>
            </a:pPr>
            <a:r>
              <a:rPr lang="en-US" sz="2100" dirty="0">
                <a:solidFill>
                  <a:schemeClr val="tx1"/>
                </a:solidFill>
              </a:rPr>
              <a:t>Reliance on Certificate of an Expert – Actuary </a:t>
            </a:r>
            <a:endParaRPr lang="en-IN" sz="2100" dirty="0">
              <a:solidFill>
                <a:schemeClr val="tx1"/>
              </a:solidFill>
            </a:endParaRPr>
          </a:p>
          <a:p>
            <a:pPr lvl="1">
              <a:buClrTx/>
              <a:buFont typeface="Arial" panose="020B0604020202020204" pitchFamily="34" charset="0"/>
              <a:buChar char="•"/>
            </a:pPr>
            <a:r>
              <a:rPr lang="en-US" sz="2100" dirty="0">
                <a:solidFill>
                  <a:schemeClr val="tx1"/>
                </a:solidFill>
              </a:rPr>
              <a:t>Disclaimer given by Actuary and Management Representation</a:t>
            </a:r>
            <a:endParaRPr lang="en-IN" sz="2100" dirty="0">
              <a:solidFill>
                <a:schemeClr val="tx1"/>
              </a:solidFill>
            </a:endParaRPr>
          </a:p>
          <a:p>
            <a:pPr lvl="1">
              <a:buClrTx/>
              <a:buFont typeface="Arial" panose="020B0604020202020204" pitchFamily="34" charset="0"/>
              <a:buChar char="•"/>
            </a:pPr>
            <a:r>
              <a:rPr lang="en-US" sz="2100" dirty="0">
                <a:solidFill>
                  <a:schemeClr val="tx1"/>
                </a:solidFill>
              </a:rPr>
              <a:t>Inputs given to Actuary are the basis of valuation – to be verified by Auditor</a:t>
            </a:r>
            <a:endParaRPr lang="en-IN" sz="2100" dirty="0">
              <a:solidFill>
                <a:schemeClr val="tx1"/>
              </a:solidFill>
            </a:endParaRPr>
          </a:p>
          <a:p>
            <a:pPr>
              <a:buFont typeface="Wingdings 2" pitchFamily="18" charset="2"/>
              <a:buNone/>
            </a:pPr>
            <a:endParaRPr lang="en-IN" sz="2000" dirty="0"/>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F23FC-C1B9-4B71-8F83-3B706A1D3EA6}"/>
              </a:ext>
            </a:extLst>
          </p:cNvPr>
          <p:cNvSpPr>
            <a:spLocks noGrp="1"/>
          </p:cNvSpPr>
          <p:nvPr>
            <p:ph/>
          </p:nvPr>
        </p:nvSpPr>
        <p:spPr>
          <a:xfrm>
            <a:off x="228600" y="762000"/>
            <a:ext cx="8229600" cy="5029200"/>
          </a:xfrm>
        </p:spPr>
        <p:txBody>
          <a:bodyPr>
            <a:normAutofit/>
          </a:bodyPr>
          <a:lstStyle/>
          <a:p>
            <a:pPr marL="109728" indent="0">
              <a:lnSpc>
                <a:spcPct val="150000"/>
              </a:lnSpc>
              <a:buClrTx/>
              <a:buNone/>
            </a:pPr>
            <a:r>
              <a:rPr lang="en-US" sz="2000" u="sng" dirty="0"/>
              <a:t>Case Study :</a:t>
            </a:r>
            <a:endParaRPr lang="en-US" sz="2000" dirty="0"/>
          </a:p>
          <a:p>
            <a:pPr marL="109728" indent="0">
              <a:lnSpc>
                <a:spcPct val="150000"/>
              </a:lnSpc>
              <a:buClrTx/>
              <a:buNone/>
            </a:pPr>
            <a:r>
              <a:rPr lang="en-US" sz="2000" dirty="0"/>
              <a:t>1. In case of Enterprise </a:t>
            </a:r>
            <a:r>
              <a:rPr lang="en-US" sz="2000" u="sng" dirty="0"/>
              <a:t>allows unutilized employee benefits</a:t>
            </a:r>
            <a:r>
              <a:rPr lang="en-US" sz="2000" dirty="0"/>
              <a:t>, </a:t>
            </a:r>
            <a:r>
              <a:rPr lang="en-US" sz="2000" dirty="0" err="1"/>
              <a:t>eg.</a:t>
            </a:r>
            <a:r>
              <a:rPr lang="en-US" sz="2000" dirty="0"/>
              <a:t> Medical care, leave travel etc., to be carried forward, </a:t>
            </a:r>
            <a:r>
              <a:rPr lang="en-US" sz="2000" u="sng" dirty="0"/>
              <a:t>whether it is required to recognize</a:t>
            </a:r>
            <a:r>
              <a:rPr lang="en-US" sz="2000" dirty="0"/>
              <a:t> a provision in respect of </a:t>
            </a:r>
            <a:r>
              <a:rPr lang="en-US" sz="2000" u="sng" dirty="0"/>
              <a:t>carried forward benefits</a:t>
            </a:r>
            <a:r>
              <a:rPr lang="en-US" sz="2000" dirty="0"/>
              <a:t>.	</a:t>
            </a:r>
          </a:p>
          <a:p>
            <a:pPr>
              <a:lnSpc>
                <a:spcPct val="150000"/>
              </a:lnSpc>
              <a:buClrTx/>
            </a:pPr>
            <a:r>
              <a:rPr lang="en-US" sz="2000" u="sng" dirty="0"/>
              <a:t>Solution : </a:t>
            </a:r>
            <a:r>
              <a:rPr lang="en-US" sz="2000" dirty="0"/>
              <a:t>A Provision should be recognised for all benefits (Conditional or unconditional) which an employee becomes entitled to as a result of rendering of service and should be recorded as part of the cost of service rendered during the period in which the service was rendered which resulted in entitlement. In estimating the cost of such benefit the probability of the employee availing such benefit should be considered.</a:t>
            </a:r>
            <a:endParaRPr lang="en-US" sz="2000" u="sng" dirty="0"/>
          </a:p>
        </p:txBody>
      </p:sp>
      <p:sp>
        <p:nvSpPr>
          <p:cNvPr id="8" name="TextBox 7">
            <a:extLst>
              <a:ext uri="{FF2B5EF4-FFF2-40B4-BE49-F238E27FC236}">
                <a16:creationId xmlns:a16="http://schemas.microsoft.com/office/drawing/2014/main" id="{45AF7F6C-3B55-46D6-8C67-BE7FE8099BF0}"/>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68794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8F23FC-C1B9-4B71-8F83-3B706A1D3EA6}"/>
              </a:ext>
            </a:extLst>
          </p:cNvPr>
          <p:cNvSpPr>
            <a:spLocks noGrp="1"/>
          </p:cNvSpPr>
          <p:nvPr>
            <p:ph/>
          </p:nvPr>
        </p:nvSpPr>
        <p:spPr>
          <a:xfrm>
            <a:off x="228600" y="533400"/>
            <a:ext cx="8229600" cy="5851525"/>
          </a:xfrm>
        </p:spPr>
        <p:txBody>
          <a:bodyPr>
            <a:normAutofit/>
          </a:bodyPr>
          <a:lstStyle/>
          <a:p>
            <a:pPr marL="109728" indent="0">
              <a:buClrTx/>
              <a:buNone/>
            </a:pPr>
            <a:r>
              <a:rPr lang="en-US" sz="2000" u="sng" dirty="0"/>
              <a:t>Case Study :</a:t>
            </a:r>
            <a:endParaRPr lang="en-US" sz="2000" dirty="0"/>
          </a:p>
          <a:p>
            <a:pPr marL="109728" indent="0">
              <a:buClrTx/>
              <a:buNone/>
            </a:pPr>
            <a:r>
              <a:rPr lang="en-US" sz="2000" dirty="0"/>
              <a:t>1. The following are the data apply to X Ltd. Defined Benefit Plan for the year ended 31.03.2002. Calculate the actual return for plan asset.</a:t>
            </a:r>
          </a:p>
          <a:p>
            <a:pPr>
              <a:buClrTx/>
            </a:pPr>
            <a:endParaRPr lang="en-US" sz="2000" dirty="0"/>
          </a:p>
          <a:p>
            <a:pPr>
              <a:buClrTx/>
            </a:pPr>
            <a:endParaRPr lang="en-US" sz="2000" dirty="0"/>
          </a:p>
          <a:p>
            <a:pPr>
              <a:buClrTx/>
            </a:pPr>
            <a:endParaRPr lang="en-US" sz="2000" dirty="0"/>
          </a:p>
          <a:p>
            <a:pPr>
              <a:buClrTx/>
            </a:pPr>
            <a:endParaRPr lang="en-US" dirty="0"/>
          </a:p>
          <a:p>
            <a:pPr>
              <a:buClrTx/>
            </a:pPr>
            <a:endParaRPr lang="en-US" dirty="0"/>
          </a:p>
          <a:p>
            <a:pPr>
              <a:buClrTx/>
            </a:pPr>
            <a:r>
              <a:rPr lang="en-US" sz="2000" u="sng" dirty="0"/>
              <a:t>Solution :</a:t>
            </a:r>
          </a:p>
          <a:p>
            <a:pPr>
              <a:buClrTx/>
            </a:pPr>
            <a:endParaRPr lang="en-IN" sz="2000" dirty="0"/>
          </a:p>
          <a:p>
            <a:pPr>
              <a:buClrTx/>
            </a:pPr>
            <a:endParaRPr lang="en-US" sz="2000" dirty="0"/>
          </a:p>
        </p:txBody>
      </p:sp>
      <p:graphicFrame>
        <p:nvGraphicFramePr>
          <p:cNvPr id="5" name="Table 5">
            <a:extLst>
              <a:ext uri="{FF2B5EF4-FFF2-40B4-BE49-F238E27FC236}">
                <a16:creationId xmlns:a16="http://schemas.microsoft.com/office/drawing/2014/main" id="{659E738D-9332-4DDE-8A28-8E69CA3AAF4F}"/>
              </a:ext>
            </a:extLst>
          </p:cNvPr>
          <p:cNvGraphicFramePr>
            <a:graphicFrameLocks noGrp="1"/>
          </p:cNvGraphicFramePr>
          <p:nvPr>
            <p:extLst>
              <p:ext uri="{D42A27DB-BD31-4B8C-83A1-F6EECF244321}">
                <p14:modId xmlns:p14="http://schemas.microsoft.com/office/powerpoint/2010/main" val="69933870"/>
              </p:ext>
            </p:extLst>
          </p:nvPr>
        </p:nvGraphicFramePr>
        <p:xfrm>
          <a:off x="609600" y="1600200"/>
          <a:ext cx="7848600" cy="1854200"/>
        </p:xfrm>
        <a:graphic>
          <a:graphicData uri="http://schemas.openxmlformats.org/drawingml/2006/table">
            <a:tbl>
              <a:tblPr firstRow="1" bandRow="1">
                <a:tableStyleId>{3C2FFA5D-87B4-456A-9821-1D502468CF0F}</a:tableStyleId>
              </a:tblPr>
              <a:tblGrid>
                <a:gridCol w="6096000">
                  <a:extLst>
                    <a:ext uri="{9D8B030D-6E8A-4147-A177-3AD203B41FA5}">
                      <a16:colId xmlns:a16="http://schemas.microsoft.com/office/drawing/2014/main" val="355046861"/>
                    </a:ext>
                  </a:extLst>
                </a:gridCol>
                <a:gridCol w="1752600">
                  <a:extLst>
                    <a:ext uri="{9D8B030D-6E8A-4147-A177-3AD203B41FA5}">
                      <a16:colId xmlns:a16="http://schemas.microsoft.com/office/drawing/2014/main" val="1564807015"/>
                    </a:ext>
                  </a:extLst>
                </a:gridCol>
              </a:tblGrid>
              <a:tr h="370840">
                <a:tc>
                  <a:txBody>
                    <a:bodyPr/>
                    <a:lstStyle/>
                    <a:p>
                      <a:pPr marL="0" algn="l" rtl="0" eaLnBrk="1" latinLnBrk="0" hangingPunct="1"/>
                      <a:endParaRPr kumimoji="0" lang="en-IN" b="0" kern="1200" dirty="0">
                        <a:solidFill>
                          <a:schemeClr val="dk1"/>
                        </a:solidFill>
                        <a:latin typeface="+mn-lt"/>
                        <a:ea typeface="+mn-ea"/>
                        <a:cs typeface="+mn-cs"/>
                      </a:endParaRPr>
                    </a:p>
                  </a:txBody>
                  <a:tcPr/>
                </a:tc>
                <a:tc>
                  <a:txBody>
                    <a:bodyPr/>
                    <a:lstStyle/>
                    <a:p>
                      <a:pPr marL="0" algn="r" rtl="0" eaLnBrk="1" latinLnBrk="0" hangingPunct="1"/>
                      <a:r>
                        <a:rPr kumimoji="0" lang="en-US" b="0" kern="1200" dirty="0">
                          <a:solidFill>
                            <a:schemeClr val="bg1"/>
                          </a:solidFill>
                          <a:latin typeface="Rupee Foradian" panose="020B0603030804020204" pitchFamily="34" charset="0"/>
                          <a:ea typeface="+mn-ea"/>
                          <a:cs typeface="+mn-cs"/>
                        </a:rPr>
                        <a:t>`</a:t>
                      </a:r>
                      <a:endParaRPr kumimoji="0" lang="en-IN" b="0" kern="1200" dirty="0">
                        <a:solidFill>
                          <a:schemeClr val="bg1"/>
                        </a:solidFill>
                        <a:latin typeface="Rupee Foradian" panose="020B0603030804020204" pitchFamily="34" charset="0"/>
                        <a:ea typeface="+mn-ea"/>
                        <a:cs typeface="+mn-cs"/>
                      </a:endParaRPr>
                    </a:p>
                  </a:txBody>
                  <a:tcPr/>
                </a:tc>
                <a:extLst>
                  <a:ext uri="{0D108BD9-81ED-4DB2-BD59-A6C34878D82A}">
                    <a16:rowId xmlns:a16="http://schemas.microsoft.com/office/drawing/2014/main" val="3568739118"/>
                  </a:ext>
                </a:extLst>
              </a:tr>
              <a:tr h="370840">
                <a:tc>
                  <a:txBody>
                    <a:bodyPr/>
                    <a:lstStyle/>
                    <a:p>
                      <a:r>
                        <a:rPr lang="en-US" dirty="0"/>
                        <a:t>Employer Contribution</a:t>
                      </a:r>
                      <a:endParaRPr lang="en-IN" dirty="0"/>
                    </a:p>
                  </a:txBody>
                  <a:tcPr/>
                </a:tc>
                <a:tc>
                  <a:txBody>
                    <a:bodyPr/>
                    <a:lstStyle/>
                    <a:p>
                      <a:pPr algn="r"/>
                      <a:r>
                        <a:rPr lang="en-US" dirty="0"/>
                        <a:t>2,80,000</a:t>
                      </a:r>
                      <a:endParaRPr lang="en-IN" dirty="0"/>
                    </a:p>
                  </a:txBody>
                  <a:tcPr/>
                </a:tc>
                <a:extLst>
                  <a:ext uri="{0D108BD9-81ED-4DB2-BD59-A6C34878D82A}">
                    <a16:rowId xmlns:a16="http://schemas.microsoft.com/office/drawing/2014/main" val="302927147"/>
                  </a:ext>
                </a:extLst>
              </a:tr>
              <a:tr h="370840">
                <a:tc>
                  <a:txBody>
                    <a:bodyPr/>
                    <a:lstStyle/>
                    <a:p>
                      <a:r>
                        <a:rPr lang="en-US" dirty="0"/>
                        <a:t>Fair Market value of Plan Asset as on 31.03.2002</a:t>
                      </a:r>
                    </a:p>
                  </a:txBody>
                  <a:tcPr/>
                </a:tc>
                <a:tc>
                  <a:txBody>
                    <a:bodyPr/>
                    <a:lstStyle/>
                    <a:p>
                      <a:pPr algn="r"/>
                      <a:r>
                        <a:rPr lang="en-US" dirty="0"/>
                        <a:t>11,40,000</a:t>
                      </a:r>
                      <a:endParaRPr lang="en-IN" dirty="0"/>
                    </a:p>
                  </a:txBody>
                  <a:tcPr/>
                </a:tc>
                <a:extLst>
                  <a:ext uri="{0D108BD9-81ED-4DB2-BD59-A6C34878D82A}">
                    <a16:rowId xmlns:a16="http://schemas.microsoft.com/office/drawing/2014/main" val="4004754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Fair Market value of Plan Asset as on 31.03.2001</a:t>
                      </a:r>
                    </a:p>
                  </a:txBody>
                  <a:tcPr/>
                </a:tc>
                <a:tc>
                  <a:txBody>
                    <a:bodyPr/>
                    <a:lstStyle/>
                    <a:p>
                      <a:pPr algn="r"/>
                      <a:r>
                        <a:rPr lang="en-US" dirty="0"/>
                        <a:t>8,00,000</a:t>
                      </a:r>
                      <a:endParaRPr lang="en-IN" dirty="0"/>
                    </a:p>
                  </a:txBody>
                  <a:tcPr/>
                </a:tc>
                <a:extLst>
                  <a:ext uri="{0D108BD9-81ED-4DB2-BD59-A6C34878D82A}">
                    <a16:rowId xmlns:a16="http://schemas.microsoft.com/office/drawing/2014/main" val="4585703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kern="1200" dirty="0">
                          <a:solidFill>
                            <a:schemeClr val="dk1"/>
                          </a:solidFill>
                          <a:latin typeface="+mn-lt"/>
                          <a:ea typeface="+mn-ea"/>
                          <a:cs typeface="+mn-cs"/>
                        </a:rPr>
                        <a:t>Benefits Paid</a:t>
                      </a:r>
                      <a:endParaRPr kumimoji="0" lang="en-IN" b="0" kern="1200" dirty="0">
                        <a:solidFill>
                          <a:schemeClr val="dk1"/>
                        </a:solidFill>
                        <a:latin typeface="+mn-lt"/>
                        <a:ea typeface="+mn-ea"/>
                        <a:cs typeface="+mn-cs"/>
                      </a:endParaRPr>
                    </a:p>
                  </a:txBody>
                  <a:tcPr/>
                </a:tc>
                <a:tc>
                  <a:txBody>
                    <a:bodyPr/>
                    <a:lstStyle/>
                    <a:p>
                      <a:pPr algn="r"/>
                      <a:r>
                        <a:rPr lang="en-US" dirty="0"/>
                        <a:t>2,00,000</a:t>
                      </a:r>
                      <a:endParaRPr lang="en-IN" dirty="0"/>
                    </a:p>
                  </a:txBody>
                  <a:tcPr/>
                </a:tc>
                <a:extLst>
                  <a:ext uri="{0D108BD9-81ED-4DB2-BD59-A6C34878D82A}">
                    <a16:rowId xmlns:a16="http://schemas.microsoft.com/office/drawing/2014/main" val="1855387824"/>
                  </a:ext>
                </a:extLst>
              </a:tr>
            </a:tbl>
          </a:graphicData>
        </a:graphic>
      </p:graphicFrame>
      <p:graphicFrame>
        <p:nvGraphicFramePr>
          <p:cNvPr id="7" name="Table 5">
            <a:extLst>
              <a:ext uri="{FF2B5EF4-FFF2-40B4-BE49-F238E27FC236}">
                <a16:creationId xmlns:a16="http://schemas.microsoft.com/office/drawing/2014/main" id="{08BD46E1-0166-4ED1-9F1E-77D63BB3148D}"/>
              </a:ext>
            </a:extLst>
          </p:cNvPr>
          <p:cNvGraphicFramePr>
            <a:graphicFrameLocks noGrp="1"/>
          </p:cNvGraphicFramePr>
          <p:nvPr>
            <p:extLst>
              <p:ext uri="{D42A27DB-BD31-4B8C-83A1-F6EECF244321}">
                <p14:modId xmlns:p14="http://schemas.microsoft.com/office/powerpoint/2010/main" val="4088249336"/>
              </p:ext>
            </p:extLst>
          </p:nvPr>
        </p:nvGraphicFramePr>
        <p:xfrm>
          <a:off x="609600" y="3886200"/>
          <a:ext cx="7848600" cy="2595880"/>
        </p:xfrm>
        <a:graphic>
          <a:graphicData uri="http://schemas.openxmlformats.org/drawingml/2006/table">
            <a:tbl>
              <a:tblPr firstRow="1" bandRow="1">
                <a:tableStyleId>{3C2FFA5D-87B4-456A-9821-1D502468CF0F}</a:tableStyleId>
              </a:tblPr>
              <a:tblGrid>
                <a:gridCol w="6096000">
                  <a:extLst>
                    <a:ext uri="{9D8B030D-6E8A-4147-A177-3AD203B41FA5}">
                      <a16:colId xmlns:a16="http://schemas.microsoft.com/office/drawing/2014/main" val="355046861"/>
                    </a:ext>
                  </a:extLst>
                </a:gridCol>
                <a:gridCol w="1752600">
                  <a:extLst>
                    <a:ext uri="{9D8B030D-6E8A-4147-A177-3AD203B41FA5}">
                      <a16:colId xmlns:a16="http://schemas.microsoft.com/office/drawing/2014/main" val="1564807015"/>
                    </a:ext>
                  </a:extLst>
                </a:gridCol>
              </a:tblGrid>
              <a:tr h="370840">
                <a:tc>
                  <a:txBody>
                    <a:bodyPr/>
                    <a:lstStyle/>
                    <a:p>
                      <a:endParaRPr lang="en-IN" b="0" dirty="0"/>
                    </a:p>
                  </a:txBody>
                  <a:tcPr/>
                </a:tc>
                <a:tc>
                  <a:txBody>
                    <a:bodyPr/>
                    <a:lstStyle/>
                    <a:p>
                      <a:pPr algn="r"/>
                      <a:r>
                        <a:rPr lang="en-US" dirty="0">
                          <a:latin typeface="Rupee Foradian" panose="020B0603030804020204" pitchFamily="34" charset="0"/>
                        </a:rPr>
                        <a:t>`</a:t>
                      </a:r>
                      <a:endParaRPr lang="en-IN" b="0" dirty="0">
                        <a:latin typeface="Rupee Foradian" panose="020B0603030804020204" pitchFamily="34" charset="0"/>
                      </a:endParaRPr>
                    </a:p>
                  </a:txBody>
                  <a:tcPr/>
                </a:tc>
                <a:extLst>
                  <a:ext uri="{0D108BD9-81ED-4DB2-BD59-A6C34878D82A}">
                    <a16:rowId xmlns:a16="http://schemas.microsoft.com/office/drawing/2014/main" val="3568739118"/>
                  </a:ext>
                </a:extLst>
              </a:tr>
              <a:tr h="370840">
                <a:tc>
                  <a:txBody>
                    <a:bodyPr/>
                    <a:lstStyle/>
                    <a:p>
                      <a:r>
                        <a:rPr lang="en-US" dirty="0"/>
                        <a:t>Fair Market value of Plan Asset as on 31.03.2001</a:t>
                      </a:r>
                    </a:p>
                  </a:txBody>
                  <a:tcPr/>
                </a:tc>
                <a:tc>
                  <a:txBody>
                    <a:bodyPr/>
                    <a:lstStyle/>
                    <a:p>
                      <a:pPr algn="r"/>
                      <a:r>
                        <a:rPr lang="en-US" dirty="0"/>
                        <a:t>8,00,000</a:t>
                      </a:r>
                      <a:endParaRPr lang="en-IN" dirty="0"/>
                    </a:p>
                  </a:txBody>
                  <a:tcPr/>
                </a:tc>
                <a:extLst>
                  <a:ext uri="{0D108BD9-81ED-4DB2-BD59-A6C34878D82A}">
                    <a16:rowId xmlns:a16="http://schemas.microsoft.com/office/drawing/2014/main" val="302927147"/>
                  </a:ext>
                </a:extLst>
              </a:tr>
              <a:tr h="370840">
                <a:tc>
                  <a:txBody>
                    <a:bodyPr/>
                    <a:lstStyle/>
                    <a:p>
                      <a:r>
                        <a:rPr lang="en-US" dirty="0"/>
                        <a:t>Add : Employer Contribution</a:t>
                      </a:r>
                    </a:p>
                  </a:txBody>
                  <a:tcPr/>
                </a:tc>
                <a:tc>
                  <a:txBody>
                    <a:bodyPr/>
                    <a:lstStyle/>
                    <a:p>
                      <a:pPr algn="r"/>
                      <a:r>
                        <a:rPr lang="en-US" dirty="0"/>
                        <a:t>2,80,000</a:t>
                      </a:r>
                      <a:endParaRPr lang="en-IN" dirty="0"/>
                    </a:p>
                  </a:txBody>
                  <a:tcPr/>
                </a:tc>
                <a:extLst>
                  <a:ext uri="{0D108BD9-81ED-4DB2-BD59-A6C34878D82A}">
                    <a16:rowId xmlns:a16="http://schemas.microsoft.com/office/drawing/2014/main" val="40047542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Benefit paid</a:t>
                      </a:r>
                    </a:p>
                  </a:txBody>
                  <a:tcPr/>
                </a:tc>
                <a:tc>
                  <a:txBody>
                    <a:bodyPr/>
                    <a:lstStyle/>
                    <a:p>
                      <a:pPr algn="r"/>
                      <a:r>
                        <a:rPr lang="en-US" dirty="0"/>
                        <a:t>2,00,000</a:t>
                      </a:r>
                      <a:endParaRPr lang="en-IN" dirty="0"/>
                    </a:p>
                  </a:txBody>
                  <a:tcPr/>
                </a:tc>
                <a:extLst>
                  <a:ext uri="{0D108BD9-81ED-4DB2-BD59-A6C34878D82A}">
                    <a16:rowId xmlns:a16="http://schemas.microsoft.com/office/drawing/2014/main" val="4585703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pPr algn="r"/>
                      <a:r>
                        <a:rPr lang="en-US" dirty="0"/>
                        <a:t>8,80,000</a:t>
                      </a:r>
                      <a:endParaRPr lang="en-IN" dirty="0"/>
                    </a:p>
                  </a:txBody>
                  <a:tcPr/>
                </a:tc>
                <a:extLst>
                  <a:ext uri="{0D108BD9-81ED-4DB2-BD59-A6C34878D82A}">
                    <a16:rowId xmlns:a16="http://schemas.microsoft.com/office/drawing/2014/main" val="1663129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Fair Market  Value of Plan Asset as on 31.03.2002 (B)</a:t>
                      </a:r>
                    </a:p>
                  </a:txBody>
                  <a:tcPr/>
                </a:tc>
                <a:tc>
                  <a:txBody>
                    <a:bodyPr/>
                    <a:lstStyle/>
                    <a:p>
                      <a:pPr algn="r"/>
                      <a:r>
                        <a:rPr lang="en-US" dirty="0"/>
                        <a:t>11,40,000</a:t>
                      </a:r>
                      <a:endParaRPr lang="en-IN" dirty="0"/>
                    </a:p>
                  </a:txBody>
                  <a:tcPr/>
                </a:tc>
                <a:extLst>
                  <a:ext uri="{0D108BD9-81ED-4DB2-BD59-A6C34878D82A}">
                    <a16:rowId xmlns:a16="http://schemas.microsoft.com/office/drawing/2014/main" val="28065615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 Return of Plan Asset (B-A)</a:t>
                      </a:r>
                    </a:p>
                  </a:txBody>
                  <a:tcPr/>
                </a:tc>
                <a:tc>
                  <a:txBody>
                    <a:bodyPr/>
                    <a:lstStyle/>
                    <a:p>
                      <a:pPr algn="r"/>
                      <a:r>
                        <a:rPr lang="en-US" dirty="0"/>
                        <a:t>2,60,000</a:t>
                      </a:r>
                      <a:endParaRPr lang="en-IN" dirty="0"/>
                    </a:p>
                  </a:txBody>
                  <a:tcPr/>
                </a:tc>
                <a:extLst>
                  <a:ext uri="{0D108BD9-81ED-4DB2-BD59-A6C34878D82A}">
                    <a16:rowId xmlns:a16="http://schemas.microsoft.com/office/drawing/2014/main" val="1230954820"/>
                  </a:ext>
                </a:extLst>
              </a:tr>
            </a:tbl>
          </a:graphicData>
        </a:graphic>
      </p:graphicFrame>
      <p:sp>
        <p:nvSpPr>
          <p:cNvPr id="6" name="TextBox 5">
            <a:extLst>
              <a:ext uri="{FF2B5EF4-FFF2-40B4-BE49-F238E27FC236}">
                <a16:creationId xmlns:a16="http://schemas.microsoft.com/office/drawing/2014/main" id="{50F9B5E4-6E5C-4D69-B36F-A045DA53E332}"/>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70551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267200"/>
            <a:ext cx="8686800" cy="1600200"/>
          </a:xfrm>
        </p:spPr>
        <p:txBody>
          <a:bodyPr>
            <a:noAutofit/>
          </a:bodyPr>
          <a:lstStyle/>
          <a:p>
            <a:r>
              <a:rPr lang="en-US" sz="5400" b="1" dirty="0">
                <a:solidFill>
                  <a:schemeClr val="bg2">
                    <a:lumMod val="25000"/>
                  </a:schemeClr>
                </a:solidFill>
              </a:rPr>
              <a:t>AS 22 – Accounting for Taxes on Income</a:t>
            </a:r>
            <a:endParaRPr lang="en-IN" sz="5400" b="1" dirty="0">
              <a:solidFill>
                <a:schemeClr val="bg2">
                  <a:lumMod val="25000"/>
                </a:schemeClr>
              </a:solidFill>
            </a:endParaRP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pic>
        <p:nvPicPr>
          <p:cNvPr id="6" name="Picture 5" descr="j0438810"/>
          <p:cNvPicPr>
            <a:picLocks noChangeAspect="1" noChangeArrowheads="1"/>
          </p:cNvPicPr>
          <p:nvPr/>
        </p:nvPicPr>
        <p:blipFill>
          <a:blip r:embed="rId2" cstate="print"/>
          <a:srcRect/>
          <a:stretch>
            <a:fillRect/>
          </a:stretch>
        </p:blipFill>
        <p:spPr bwMode="auto">
          <a:xfrm>
            <a:off x="2819400" y="381000"/>
            <a:ext cx="2997200" cy="2895600"/>
          </a:xfrm>
          <a:prstGeom prst="rect">
            <a:avLst/>
          </a:prstGeom>
          <a:noFill/>
        </p:spPr>
      </p:pic>
    </p:spTree>
    <p:extLst>
      <p:ext uri="{BB962C8B-B14F-4D97-AF65-F5344CB8AC3E}">
        <p14:creationId xmlns:p14="http://schemas.microsoft.com/office/powerpoint/2010/main" val="361888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41347" name="Rectangle 3"/>
          <p:cNvSpPr>
            <a:spLocks noChangeArrowheads="1"/>
          </p:cNvSpPr>
          <p:nvPr/>
        </p:nvSpPr>
        <p:spPr bwMode="auto">
          <a:xfrm>
            <a:off x="304800" y="479740"/>
            <a:ext cx="8382000" cy="5955476"/>
          </a:xfrm>
          <a:prstGeom prst="rect">
            <a:avLst/>
          </a:prstGeom>
          <a:noFill/>
          <a:ln w="9525" algn="ctr">
            <a:noFill/>
            <a:miter lim="800000"/>
            <a:headEnd/>
            <a:tailEnd/>
          </a:ln>
          <a:effectLst/>
        </p:spPr>
        <p:txBody>
          <a:bodyPr anchor="ctr">
            <a:spAutoFit/>
          </a:bodyPr>
          <a:lstStyle/>
          <a:p>
            <a:pPr>
              <a:lnSpc>
                <a:spcPct val="150000"/>
              </a:lnSpc>
              <a:tabLst>
                <a:tab pos="857250" algn="l"/>
                <a:tab pos="1371600" algn="l"/>
                <a:tab pos="1828800" algn="l"/>
                <a:tab pos="2286000" algn="l"/>
              </a:tabLst>
            </a:pPr>
            <a:r>
              <a:rPr lang="en-US" sz="4000" b="1" dirty="0">
                <a:solidFill>
                  <a:schemeClr val="tx2"/>
                </a:solidFill>
                <a:latin typeface="+mj-lt"/>
                <a:ea typeface="+mj-ea"/>
                <a:cs typeface="+mj-cs"/>
              </a:rPr>
              <a:t>AS 22 : Accounting for Taxes on Income</a:t>
            </a:r>
            <a:endParaRPr lang="en-US" sz="1400" b="1" dirty="0">
              <a:latin typeface="Times New Roman" pitchFamily="18" charset="0"/>
              <a:cs typeface="Arial" charset="0"/>
            </a:endParaRPr>
          </a:p>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u="sng" dirty="0">
                <a:latin typeface="Times New Roman" pitchFamily="18" charset="0"/>
                <a:cs typeface="Arial" charset="0"/>
              </a:rPr>
              <a:t>Scope </a:t>
            </a:r>
            <a:r>
              <a:rPr lang="en-US" sz="2000" dirty="0">
                <a:latin typeface="Times New Roman" pitchFamily="18" charset="0"/>
                <a:cs typeface="Arial" charset="0"/>
              </a:rPr>
              <a:t>: </a:t>
            </a:r>
            <a:r>
              <a:rPr lang="en-US" sz="2000" dirty="0"/>
              <a:t>This Standard should be applied in </a:t>
            </a:r>
            <a:r>
              <a:rPr lang="en-US" sz="2000" u="sng" dirty="0"/>
              <a:t>accounting for taxes on income</a:t>
            </a:r>
            <a:r>
              <a:rPr lang="en-US" sz="2000" dirty="0"/>
              <a:t>. Which includes :</a:t>
            </a:r>
          </a:p>
          <a:p>
            <a:pPr marL="800100" lvl="1" indent="-342900">
              <a:lnSpc>
                <a:spcPct val="150000"/>
              </a:lnSpc>
              <a:buFont typeface="Arial" panose="020B0604020202020204" pitchFamily="34" charset="0"/>
              <a:buChar char="•"/>
              <a:tabLst>
                <a:tab pos="857250" algn="l"/>
                <a:tab pos="1371600" algn="l"/>
                <a:tab pos="1828800" algn="l"/>
                <a:tab pos="2286000" algn="l"/>
              </a:tabLst>
            </a:pPr>
            <a:r>
              <a:rPr lang="en-US" sz="2000" dirty="0"/>
              <a:t>determination of the amount of the expense or saving related to taxes on income in respect of an accounting period and </a:t>
            </a:r>
          </a:p>
          <a:p>
            <a:pPr marL="800100" lvl="1" indent="-342900">
              <a:lnSpc>
                <a:spcPct val="150000"/>
              </a:lnSpc>
              <a:buFont typeface="Arial" panose="020B0604020202020204" pitchFamily="34" charset="0"/>
              <a:buChar char="•"/>
              <a:tabLst>
                <a:tab pos="857250" algn="l"/>
                <a:tab pos="1371600" algn="l"/>
                <a:tab pos="1828800" algn="l"/>
                <a:tab pos="2286000" algn="l"/>
              </a:tabLst>
            </a:pPr>
            <a:r>
              <a:rPr lang="en-US" sz="2000" dirty="0"/>
              <a:t>the disclosure of such an amount in the financial statements.</a:t>
            </a:r>
          </a:p>
          <a:p>
            <a:pPr marL="342900" indent="-342900">
              <a:lnSpc>
                <a:spcPct val="150000"/>
              </a:lnSpc>
              <a:buFont typeface="Arial" panose="020B0604020202020204" pitchFamily="34" charset="0"/>
              <a:buChar char="•"/>
              <a:tabLst>
                <a:tab pos="857250" algn="l"/>
                <a:tab pos="1371600" algn="l"/>
                <a:tab pos="1828800" algn="l"/>
                <a:tab pos="2286000" algn="l"/>
              </a:tabLst>
            </a:pPr>
            <a:r>
              <a:rPr lang="en-US" sz="2400" b="1" u="sng" dirty="0"/>
              <a:t>Why Deferred Tax Provision</a:t>
            </a:r>
            <a:r>
              <a:rPr lang="en-US" sz="2000" b="1" u="sng" dirty="0"/>
              <a:t>:</a:t>
            </a:r>
          </a:p>
          <a:p>
            <a:pPr marL="800100" lvl="1" indent="-342900">
              <a:lnSpc>
                <a:spcPct val="150000"/>
              </a:lnSpc>
              <a:buFont typeface="Arial" panose="020B0604020202020204" pitchFamily="34" charset="0"/>
              <a:buChar char="•"/>
              <a:tabLst>
                <a:tab pos="857250" algn="l"/>
                <a:tab pos="1371600" algn="l"/>
                <a:tab pos="1828800" algn="l"/>
                <a:tab pos="2286000" algn="l"/>
              </a:tabLst>
            </a:pPr>
            <a:r>
              <a:rPr lang="en-US" sz="2000" dirty="0"/>
              <a:t>Making a provision for tax on income in the same year of its accrual irrespective of its actual due</a:t>
            </a:r>
            <a:endParaRPr lang="en-US" sz="2400" b="1" u="sng" dirty="0"/>
          </a:p>
          <a:p>
            <a:pPr marL="342900" indent="-342900">
              <a:lnSpc>
                <a:spcPct val="150000"/>
              </a:lnSpc>
              <a:buFont typeface="Arial" panose="020B0604020202020204" pitchFamily="34" charset="0"/>
              <a:buChar char="•"/>
              <a:tabLst>
                <a:tab pos="857250" algn="l"/>
                <a:tab pos="1371600" algn="l"/>
                <a:tab pos="1828800" algn="l"/>
                <a:tab pos="2286000" algn="l"/>
              </a:tabLst>
            </a:pPr>
            <a:endParaRPr lang="en-US" sz="1000" dirty="0">
              <a:latin typeface="Times New Roman" pitchFamily="18" charset="0"/>
              <a:cs typeface="Arial" charset="0"/>
            </a:endParaRPr>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2254079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IN" b="1" dirty="0">
                <a:latin typeface="Arial" panose="020B0604020202020204" pitchFamily="34" charset="0"/>
                <a:cs typeface="Arial" panose="020B0604020202020204" pitchFamily="34" charset="0"/>
              </a:rPr>
              <a:t>Classifications of SME – ICAI</a:t>
            </a:r>
            <a:endParaRPr lang="en-IN" dirty="0"/>
          </a:p>
        </p:txBody>
      </p:sp>
      <p:sp>
        <p:nvSpPr>
          <p:cNvPr id="3" name="Content Placeholder 2"/>
          <p:cNvSpPr>
            <a:spLocks noGrp="1"/>
          </p:cNvSpPr>
          <p:nvPr>
            <p:ph sz="quarter" idx="1"/>
          </p:nvPr>
        </p:nvSpPr>
        <p:spPr>
          <a:xfrm>
            <a:off x="242454" y="1676400"/>
            <a:ext cx="8596746" cy="4800600"/>
          </a:xfrm>
        </p:spPr>
        <p:txBody>
          <a:bodyPr>
            <a:noAutofit/>
          </a:bodyPr>
          <a:lstStyle/>
          <a:p>
            <a:pPr>
              <a:buNone/>
            </a:pPr>
            <a:r>
              <a:rPr lang="en-IN" sz="2000" b="1" u="sng" dirty="0"/>
              <a:t>Level -</a:t>
            </a:r>
            <a:r>
              <a:rPr lang="en-IN" sz="2000" b="1" u="sng" dirty="0" smtClean="0"/>
              <a:t>II</a:t>
            </a:r>
          </a:p>
          <a:p>
            <a:pPr>
              <a:buNone/>
            </a:pPr>
            <a:endParaRPr lang="en-IN" sz="700" dirty="0" smtClean="0"/>
          </a:p>
          <a:p>
            <a:r>
              <a:rPr lang="en-IN" sz="1800" dirty="0" smtClean="0"/>
              <a:t>Turnover </a:t>
            </a:r>
            <a:r>
              <a:rPr lang="en-IN" sz="1800" dirty="0"/>
              <a:t>in immediately preceding year exceeds Rs.50 </a:t>
            </a:r>
            <a:r>
              <a:rPr lang="en-IN" sz="1800" dirty="0" err="1"/>
              <a:t>cr</a:t>
            </a:r>
            <a:r>
              <a:rPr lang="en-IN" sz="1800" dirty="0"/>
              <a:t> but does not exceed </a:t>
            </a:r>
            <a:r>
              <a:rPr lang="en-IN" sz="1800" dirty="0" smtClean="0"/>
              <a:t>Rs.250cr</a:t>
            </a:r>
            <a:endParaRPr lang="en-IN" sz="1800" dirty="0"/>
          </a:p>
          <a:p>
            <a:r>
              <a:rPr lang="en-IN" sz="1800" dirty="0"/>
              <a:t>Borrowings (incl Public Deposits) exceeding Rs.10 cr but does not exceeds Rs.50 cr any time during the immediately preceding year</a:t>
            </a:r>
          </a:p>
          <a:p>
            <a:r>
              <a:rPr lang="en-IN" sz="1800" dirty="0"/>
              <a:t>Holding and subsidiary of above.</a:t>
            </a:r>
          </a:p>
          <a:p>
            <a:endParaRPr lang="en-IN" sz="1100" dirty="0"/>
          </a:p>
          <a:p>
            <a:pPr>
              <a:buNone/>
            </a:pPr>
            <a:r>
              <a:rPr lang="en-IN" sz="2000" b="1" u="sng" dirty="0"/>
              <a:t>Level -</a:t>
            </a:r>
            <a:r>
              <a:rPr lang="en-IN" sz="2000" b="1" u="sng" dirty="0" smtClean="0"/>
              <a:t>III</a:t>
            </a:r>
          </a:p>
          <a:p>
            <a:pPr>
              <a:buNone/>
            </a:pPr>
            <a:endParaRPr lang="en-IN" sz="700" dirty="0" smtClean="0"/>
          </a:p>
          <a:p>
            <a:r>
              <a:rPr lang="en-IN" sz="1800" dirty="0" smtClean="0"/>
              <a:t>Turnover </a:t>
            </a:r>
            <a:r>
              <a:rPr lang="en-IN" sz="1800" dirty="0"/>
              <a:t>in immediately preceding year exceeds Rs.10 </a:t>
            </a:r>
            <a:r>
              <a:rPr lang="en-IN" sz="1800" dirty="0" err="1"/>
              <a:t>cr</a:t>
            </a:r>
            <a:r>
              <a:rPr lang="en-IN" sz="1800" dirty="0"/>
              <a:t> but does not exceed Rs.50 </a:t>
            </a:r>
            <a:r>
              <a:rPr lang="en-IN" sz="1800" dirty="0" err="1"/>
              <a:t>cr</a:t>
            </a:r>
            <a:endParaRPr lang="en-IN" sz="1800" dirty="0"/>
          </a:p>
          <a:p>
            <a:r>
              <a:rPr lang="en-IN" sz="1800" dirty="0"/>
              <a:t>Borrowings (</a:t>
            </a:r>
            <a:r>
              <a:rPr lang="en-IN" sz="1800" dirty="0" err="1"/>
              <a:t>incl</a:t>
            </a:r>
            <a:r>
              <a:rPr lang="en-IN" sz="1800" dirty="0"/>
              <a:t> Public Deposits) exceeding Rs.2 </a:t>
            </a:r>
            <a:r>
              <a:rPr lang="en-IN" sz="1800" dirty="0" err="1"/>
              <a:t>cr</a:t>
            </a:r>
            <a:r>
              <a:rPr lang="en-IN" sz="1800" dirty="0"/>
              <a:t> but does not exceeds Rs.10 </a:t>
            </a:r>
            <a:r>
              <a:rPr lang="en-IN" sz="1800" dirty="0" err="1"/>
              <a:t>cr</a:t>
            </a:r>
            <a:r>
              <a:rPr lang="en-IN" sz="1800" dirty="0"/>
              <a:t> any time during the immediately preceding year</a:t>
            </a:r>
          </a:p>
          <a:p>
            <a:r>
              <a:rPr lang="en-IN" sz="1800" dirty="0"/>
              <a:t>Holding and subsidiary of above. The entities not covered above</a:t>
            </a:r>
            <a:r>
              <a:rPr lang="en-IN" sz="1800" dirty="0" smtClean="0"/>
              <a:t>.</a:t>
            </a:r>
          </a:p>
          <a:p>
            <a:pPr marL="109728" indent="0">
              <a:buNone/>
            </a:pPr>
            <a:endParaRPr lang="en-IN" sz="1200" dirty="0" smtClean="0"/>
          </a:p>
          <a:p>
            <a:pPr>
              <a:buNone/>
            </a:pPr>
            <a:r>
              <a:rPr lang="en-IN" sz="1800" b="1" u="sng" dirty="0" smtClean="0"/>
              <a:t>Level </a:t>
            </a:r>
            <a:r>
              <a:rPr lang="en-IN" sz="1800" b="1" u="sng" dirty="0"/>
              <a:t>–</a:t>
            </a:r>
            <a:r>
              <a:rPr lang="en-IN" sz="1800" b="1" u="sng" dirty="0" smtClean="0"/>
              <a:t>IV</a:t>
            </a:r>
          </a:p>
          <a:p>
            <a:pPr>
              <a:buNone/>
            </a:pPr>
            <a:endParaRPr lang="en-IN" sz="1050" b="1" u="sng" dirty="0" smtClean="0"/>
          </a:p>
          <a:p>
            <a:r>
              <a:rPr lang="en-IN" sz="1800" dirty="0" smtClean="0"/>
              <a:t>Entities </a:t>
            </a:r>
            <a:r>
              <a:rPr lang="en-IN" sz="1800" dirty="0"/>
              <a:t>not covered </a:t>
            </a:r>
            <a:r>
              <a:rPr lang="en-IN" sz="1800" dirty="0" smtClean="0"/>
              <a:t>above</a:t>
            </a:r>
            <a:endParaRPr lang="en-IN" sz="1800"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899272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488E-6572-4F94-959B-5ED060A8ED87}"/>
              </a:ext>
            </a:extLst>
          </p:cNvPr>
          <p:cNvSpPr/>
          <p:nvPr/>
        </p:nvSpPr>
        <p:spPr>
          <a:xfrm>
            <a:off x="609600" y="628261"/>
            <a:ext cx="8001000" cy="6247864"/>
          </a:xfrm>
          <a:prstGeom prst="rect">
            <a:avLst/>
          </a:prstGeom>
        </p:spPr>
        <p:txBody>
          <a:bodyPr wrap="square">
            <a:spAutoFit/>
          </a:bodyPr>
          <a:lstStyle/>
          <a:p>
            <a:r>
              <a:rPr lang="en-US" sz="2000" b="1" dirty="0">
                <a:solidFill>
                  <a:srgbClr val="475055"/>
                </a:solidFill>
              </a:rPr>
              <a:t>Situation before Deferred Tax provisions :</a:t>
            </a:r>
          </a:p>
          <a:p>
            <a:endParaRPr lang="en-US" sz="8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1200" dirty="0">
              <a:solidFill>
                <a:srgbClr val="475055"/>
              </a:solidFill>
            </a:endParaRPr>
          </a:p>
          <a:p>
            <a:r>
              <a:rPr lang="en-US" sz="2000" dirty="0">
                <a:solidFill>
                  <a:srgbClr val="475055"/>
                </a:solidFill>
              </a:rPr>
              <a:t>Here assumes that </a:t>
            </a:r>
          </a:p>
          <a:p>
            <a:r>
              <a:rPr lang="en-US" sz="2000" dirty="0">
                <a:solidFill>
                  <a:srgbClr val="475055"/>
                </a:solidFill>
              </a:rPr>
              <a:t>1. The profit before tax is same for year 1 and year 2, where Depreciation is allowed 100% in the 1</a:t>
            </a:r>
            <a:r>
              <a:rPr lang="en-US" sz="2000" baseline="30000" dirty="0">
                <a:solidFill>
                  <a:srgbClr val="475055"/>
                </a:solidFill>
              </a:rPr>
              <a:t>st</a:t>
            </a:r>
            <a:r>
              <a:rPr lang="en-US" sz="2000" dirty="0">
                <a:solidFill>
                  <a:srgbClr val="475055"/>
                </a:solidFill>
              </a:rPr>
              <a:t> year as per Income Tax.</a:t>
            </a:r>
          </a:p>
          <a:p>
            <a:r>
              <a:rPr lang="en-US" sz="2000" dirty="0">
                <a:solidFill>
                  <a:srgbClr val="475055"/>
                </a:solidFill>
              </a:rPr>
              <a:t>2. Total No. of Shares are 10 Lakh.</a:t>
            </a:r>
          </a:p>
          <a:p>
            <a:endParaRPr lang="en-IN" sz="2000" b="1" dirty="0"/>
          </a:p>
        </p:txBody>
      </p:sp>
      <p:graphicFrame>
        <p:nvGraphicFramePr>
          <p:cNvPr id="5" name="Table 5">
            <a:extLst>
              <a:ext uri="{FF2B5EF4-FFF2-40B4-BE49-F238E27FC236}">
                <a16:creationId xmlns:a16="http://schemas.microsoft.com/office/drawing/2014/main" id="{6FF2D4E5-98C0-406F-B20E-10AFA7E1701C}"/>
              </a:ext>
            </a:extLst>
          </p:cNvPr>
          <p:cNvGraphicFramePr>
            <a:graphicFrameLocks noGrp="1"/>
          </p:cNvGraphicFramePr>
          <p:nvPr>
            <p:extLst>
              <p:ext uri="{D42A27DB-BD31-4B8C-83A1-F6EECF244321}">
                <p14:modId xmlns:p14="http://schemas.microsoft.com/office/powerpoint/2010/main" val="3289425070"/>
              </p:ext>
            </p:extLst>
          </p:nvPr>
        </p:nvGraphicFramePr>
        <p:xfrm>
          <a:off x="533400" y="1066800"/>
          <a:ext cx="5715001" cy="3929745"/>
        </p:xfrm>
        <a:graphic>
          <a:graphicData uri="http://schemas.openxmlformats.org/drawingml/2006/table">
            <a:tbl>
              <a:tblPr firstRow="1" bandRow="1">
                <a:tableStyleId>{5C22544A-7EE6-4342-B048-85BDC9FD1C3A}</a:tableStyleId>
              </a:tblPr>
              <a:tblGrid>
                <a:gridCol w="3089190">
                  <a:extLst>
                    <a:ext uri="{9D8B030D-6E8A-4147-A177-3AD203B41FA5}">
                      <a16:colId xmlns:a16="http://schemas.microsoft.com/office/drawing/2014/main" val="2236010309"/>
                    </a:ext>
                  </a:extLst>
                </a:gridCol>
                <a:gridCol w="1312906">
                  <a:extLst>
                    <a:ext uri="{9D8B030D-6E8A-4147-A177-3AD203B41FA5}">
                      <a16:colId xmlns:a16="http://schemas.microsoft.com/office/drawing/2014/main" val="2311124260"/>
                    </a:ext>
                  </a:extLst>
                </a:gridCol>
                <a:gridCol w="1312905">
                  <a:extLst>
                    <a:ext uri="{9D8B030D-6E8A-4147-A177-3AD203B41FA5}">
                      <a16:colId xmlns:a16="http://schemas.microsoft.com/office/drawing/2014/main" val="3926133793"/>
                    </a:ext>
                  </a:extLst>
                </a:gridCol>
              </a:tblGrid>
              <a:tr h="255815">
                <a:tc rowSpan="2">
                  <a:txBody>
                    <a:bodyPr/>
                    <a:lstStyle/>
                    <a:p>
                      <a:r>
                        <a:rPr lang="en-US" dirty="0"/>
                        <a:t>Particulars</a:t>
                      </a:r>
                      <a:endParaRPr lang="en-IN" dirty="0"/>
                    </a:p>
                  </a:txBody>
                  <a:tcPr/>
                </a:tc>
                <a:tc gridSpan="2">
                  <a:txBody>
                    <a:bodyPr/>
                    <a:lstStyle/>
                    <a:p>
                      <a:r>
                        <a:rPr lang="en-US" dirty="0"/>
                        <a:t>Year 1  </a:t>
                      </a:r>
                      <a:r>
                        <a:rPr lang="en-US" sz="1400" dirty="0"/>
                        <a:t>(Figures in Lakh)</a:t>
                      </a:r>
                      <a:endParaRPr lang="en-IN" dirty="0"/>
                    </a:p>
                  </a:txBody>
                  <a:tcPr/>
                </a:tc>
                <a:tc hMerge="1">
                  <a:txBody>
                    <a:bodyPr/>
                    <a:lstStyle/>
                    <a:p>
                      <a:endParaRPr lang="en-IN" dirty="0"/>
                    </a:p>
                  </a:txBody>
                  <a:tcPr/>
                </a:tc>
                <a:extLst>
                  <a:ext uri="{0D108BD9-81ED-4DB2-BD59-A6C34878D82A}">
                    <a16:rowId xmlns:a16="http://schemas.microsoft.com/office/drawing/2014/main" val="1623253090"/>
                  </a:ext>
                </a:extLst>
              </a:tr>
              <a:tr h="255815">
                <a:tc vMerge="1">
                  <a:txBody>
                    <a:bodyPr/>
                    <a:lstStyle/>
                    <a:p>
                      <a:endParaRPr lang="en-IN"/>
                    </a:p>
                  </a:txBody>
                  <a:tcPr/>
                </a:tc>
                <a:tc>
                  <a:txBody>
                    <a:bodyPr/>
                    <a:lstStyle/>
                    <a:p>
                      <a:r>
                        <a:rPr lang="en-US" dirty="0"/>
                        <a:t>Books</a:t>
                      </a:r>
                      <a:endParaRPr lang="en-IN" dirty="0"/>
                    </a:p>
                  </a:txBody>
                  <a:tcPr/>
                </a:tc>
                <a:tc>
                  <a:txBody>
                    <a:bodyPr/>
                    <a:lstStyle/>
                    <a:p>
                      <a:r>
                        <a:rPr lang="en-US" dirty="0" err="1"/>
                        <a:t>IncomeTax</a:t>
                      </a:r>
                      <a:endParaRPr lang="en-IN" dirty="0"/>
                    </a:p>
                  </a:txBody>
                  <a:tcPr/>
                </a:tc>
                <a:extLst>
                  <a:ext uri="{0D108BD9-81ED-4DB2-BD59-A6C34878D82A}">
                    <a16:rowId xmlns:a16="http://schemas.microsoft.com/office/drawing/2014/main" val="2230203450"/>
                  </a:ext>
                </a:extLst>
              </a:tr>
              <a:tr h="511629">
                <a:tc>
                  <a:txBody>
                    <a:bodyPr/>
                    <a:lstStyle/>
                    <a:p>
                      <a:r>
                        <a:rPr lang="en-US" dirty="0"/>
                        <a:t>Profit Before Tax</a:t>
                      </a:r>
                      <a:endParaRPr lang="en-IN" dirty="0"/>
                    </a:p>
                  </a:txBody>
                  <a:tcPr/>
                </a:tc>
                <a:tc>
                  <a:txBody>
                    <a:bodyPr/>
                    <a:lstStyle/>
                    <a:p>
                      <a:pPr algn="r"/>
                      <a:r>
                        <a:rPr lang="en-US" dirty="0"/>
                        <a:t>110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4189137920"/>
                  </a:ext>
                </a:extLst>
              </a:tr>
              <a:tr h="511629">
                <a:tc>
                  <a:txBody>
                    <a:bodyPr/>
                    <a:lstStyle/>
                    <a:p>
                      <a:r>
                        <a:rPr lang="en-US" dirty="0"/>
                        <a:t>Depreciation</a:t>
                      </a:r>
                      <a:endParaRPr lang="en-IN" dirty="0"/>
                    </a:p>
                  </a:txBody>
                  <a:tcPr/>
                </a:tc>
                <a:tc>
                  <a:txBody>
                    <a:bodyPr/>
                    <a:lstStyle/>
                    <a:p>
                      <a:pPr algn="r"/>
                      <a:r>
                        <a:rPr lang="en-US" dirty="0"/>
                        <a:t>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488847190"/>
                  </a:ext>
                </a:extLst>
              </a:tr>
              <a:tr h="511629">
                <a:tc>
                  <a:txBody>
                    <a:bodyPr/>
                    <a:lstStyle/>
                    <a:p>
                      <a:r>
                        <a:rPr lang="en-US" dirty="0"/>
                        <a:t>Profit Before Tax</a:t>
                      </a:r>
                      <a:endParaRPr lang="en-IN" dirty="0"/>
                    </a:p>
                  </a:txBody>
                  <a:tcPr/>
                </a:tc>
                <a:tc>
                  <a:txBody>
                    <a:bodyPr/>
                    <a:lstStyle/>
                    <a:p>
                      <a:pPr algn="r"/>
                      <a:r>
                        <a:rPr lang="en-US" dirty="0"/>
                        <a:t>100</a:t>
                      </a:r>
                      <a:endParaRPr lang="en-IN" dirty="0"/>
                    </a:p>
                  </a:txBody>
                  <a:tcPr/>
                </a:tc>
                <a:tc>
                  <a:txBody>
                    <a:bodyPr/>
                    <a:lstStyle/>
                    <a:p>
                      <a:pPr algn="r"/>
                      <a:r>
                        <a:rPr lang="en-US" dirty="0"/>
                        <a:t>0</a:t>
                      </a:r>
                      <a:endParaRPr lang="en-IN" dirty="0"/>
                    </a:p>
                  </a:txBody>
                  <a:tcPr/>
                </a:tc>
                <a:extLst>
                  <a:ext uri="{0D108BD9-81ED-4DB2-BD59-A6C34878D82A}">
                    <a16:rowId xmlns:a16="http://schemas.microsoft.com/office/drawing/2014/main" val="1773511863"/>
                  </a:ext>
                </a:extLst>
              </a:tr>
              <a:tr h="511629">
                <a:tc>
                  <a:txBody>
                    <a:bodyPr/>
                    <a:lstStyle/>
                    <a:p>
                      <a:r>
                        <a:rPr lang="en-US" dirty="0"/>
                        <a:t>Provision for Income Tax</a:t>
                      </a:r>
                      <a:endParaRPr lang="en-IN" dirty="0"/>
                    </a:p>
                  </a:txBody>
                  <a:tcPr/>
                </a:tc>
                <a:tc>
                  <a:txBody>
                    <a:bodyPr/>
                    <a:lstStyle/>
                    <a:p>
                      <a:pPr algn="r"/>
                      <a:r>
                        <a:rPr lang="en-US" dirty="0"/>
                        <a:t>0</a:t>
                      </a:r>
                      <a:endParaRPr lang="en-IN" dirty="0"/>
                    </a:p>
                  </a:txBody>
                  <a:tcPr/>
                </a:tc>
                <a:tc>
                  <a:txBody>
                    <a:bodyPr/>
                    <a:lstStyle/>
                    <a:p>
                      <a:pPr algn="r"/>
                      <a:r>
                        <a:rPr lang="en-US" dirty="0"/>
                        <a:t>0</a:t>
                      </a:r>
                    </a:p>
                    <a:p>
                      <a:pPr algn="r"/>
                      <a:endParaRPr lang="en-IN" dirty="0"/>
                    </a:p>
                  </a:txBody>
                  <a:tcPr/>
                </a:tc>
                <a:extLst>
                  <a:ext uri="{0D108BD9-81ED-4DB2-BD59-A6C34878D82A}">
                    <a16:rowId xmlns:a16="http://schemas.microsoft.com/office/drawing/2014/main" val="887160624"/>
                  </a:ext>
                </a:extLst>
              </a:tr>
              <a:tr h="511629">
                <a:tc>
                  <a:txBody>
                    <a:bodyPr/>
                    <a:lstStyle/>
                    <a:p>
                      <a:r>
                        <a:rPr lang="en-US" dirty="0"/>
                        <a:t>Profit After Tax</a:t>
                      </a:r>
                      <a:endParaRPr lang="en-IN" dirty="0"/>
                    </a:p>
                  </a:txBody>
                  <a:tcPr/>
                </a:tc>
                <a:tc>
                  <a:txBody>
                    <a:bodyPr/>
                    <a:lstStyle/>
                    <a:p>
                      <a:pPr algn="r"/>
                      <a:r>
                        <a:rPr lang="en-US" dirty="0"/>
                        <a:t>100</a:t>
                      </a:r>
                      <a:endParaRPr lang="en-IN" dirty="0"/>
                    </a:p>
                  </a:txBody>
                  <a:tcPr/>
                </a:tc>
                <a:tc>
                  <a:txBody>
                    <a:bodyPr/>
                    <a:lstStyle/>
                    <a:p>
                      <a:pPr algn="r"/>
                      <a:endParaRPr lang="en-IN" dirty="0"/>
                    </a:p>
                  </a:txBody>
                  <a:tcPr/>
                </a:tc>
                <a:extLst>
                  <a:ext uri="{0D108BD9-81ED-4DB2-BD59-A6C34878D82A}">
                    <a16:rowId xmlns:a16="http://schemas.microsoft.com/office/drawing/2014/main" val="193057126"/>
                  </a:ext>
                </a:extLst>
              </a:tr>
              <a:tr h="511629">
                <a:tc>
                  <a:txBody>
                    <a:bodyPr/>
                    <a:lstStyle/>
                    <a:p>
                      <a:r>
                        <a:rPr lang="en-US" dirty="0"/>
                        <a:t>EPS (PAT / No. of Share)</a:t>
                      </a:r>
                      <a:endParaRPr lang="en-IN" dirty="0"/>
                    </a:p>
                  </a:txBody>
                  <a:tcPr/>
                </a:tc>
                <a:tc>
                  <a:txBody>
                    <a:bodyPr/>
                    <a:lstStyle/>
                    <a:p>
                      <a:pPr algn="r"/>
                      <a:r>
                        <a:rPr lang="en-US" dirty="0"/>
                        <a:t>10</a:t>
                      </a:r>
                      <a:endParaRPr lang="en-IN" dirty="0"/>
                    </a:p>
                  </a:txBody>
                  <a:tcPr/>
                </a:tc>
                <a:tc>
                  <a:txBody>
                    <a:bodyPr/>
                    <a:lstStyle/>
                    <a:p>
                      <a:pPr algn="r"/>
                      <a:endParaRPr lang="en-IN" dirty="0"/>
                    </a:p>
                  </a:txBody>
                  <a:tcPr/>
                </a:tc>
                <a:extLst>
                  <a:ext uri="{0D108BD9-81ED-4DB2-BD59-A6C34878D82A}">
                    <a16:rowId xmlns:a16="http://schemas.microsoft.com/office/drawing/2014/main" val="1201177820"/>
                  </a:ext>
                </a:extLst>
              </a:tr>
            </a:tbl>
          </a:graphicData>
        </a:graphic>
      </p:graphicFrame>
      <p:graphicFrame>
        <p:nvGraphicFramePr>
          <p:cNvPr id="7" name="Table 7">
            <a:extLst>
              <a:ext uri="{FF2B5EF4-FFF2-40B4-BE49-F238E27FC236}">
                <a16:creationId xmlns:a16="http://schemas.microsoft.com/office/drawing/2014/main" id="{15E44EBF-2D6E-4C34-AB1D-C04453995656}"/>
              </a:ext>
            </a:extLst>
          </p:cNvPr>
          <p:cNvGraphicFramePr>
            <a:graphicFrameLocks noGrp="1"/>
          </p:cNvGraphicFramePr>
          <p:nvPr>
            <p:extLst>
              <p:ext uri="{D42A27DB-BD31-4B8C-83A1-F6EECF244321}">
                <p14:modId xmlns:p14="http://schemas.microsoft.com/office/powerpoint/2010/main" val="545516693"/>
              </p:ext>
            </p:extLst>
          </p:nvPr>
        </p:nvGraphicFramePr>
        <p:xfrm>
          <a:off x="6248400" y="1066800"/>
          <a:ext cx="2590800" cy="392974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038104158"/>
                    </a:ext>
                  </a:extLst>
                </a:gridCol>
                <a:gridCol w="1295400">
                  <a:extLst>
                    <a:ext uri="{9D8B030D-6E8A-4147-A177-3AD203B41FA5}">
                      <a16:colId xmlns:a16="http://schemas.microsoft.com/office/drawing/2014/main" val="3905522765"/>
                    </a:ext>
                  </a:extLst>
                </a:gridCol>
              </a:tblGrid>
              <a:tr h="367976">
                <a:tc gridSpan="2">
                  <a:txBody>
                    <a:bodyPr/>
                    <a:lstStyle/>
                    <a:p>
                      <a:r>
                        <a:rPr lang="en-US" dirty="0"/>
                        <a:t>Year 2  </a:t>
                      </a:r>
                      <a:r>
                        <a:rPr lang="en-US" sz="1400" dirty="0"/>
                        <a:t>(Figures in Lakh)</a:t>
                      </a:r>
                      <a:endParaRPr lang="en-IN" dirty="0"/>
                    </a:p>
                  </a:txBody>
                  <a:tcPr/>
                </a:tc>
                <a:tc hMerge="1">
                  <a:txBody>
                    <a:bodyPr/>
                    <a:lstStyle/>
                    <a:p>
                      <a:endParaRPr lang="en-IN" dirty="0"/>
                    </a:p>
                  </a:txBody>
                  <a:tcPr/>
                </a:tc>
                <a:extLst>
                  <a:ext uri="{0D108BD9-81ED-4DB2-BD59-A6C34878D82A}">
                    <a16:rowId xmlns:a16="http://schemas.microsoft.com/office/drawing/2014/main" val="1326280722"/>
                  </a:ext>
                </a:extLst>
              </a:tr>
              <a:tr h="367976">
                <a:tc>
                  <a:txBody>
                    <a:bodyPr/>
                    <a:lstStyle/>
                    <a:p>
                      <a:r>
                        <a:rPr lang="en-US" dirty="0"/>
                        <a:t>Books</a:t>
                      </a:r>
                      <a:endParaRPr lang="en-IN" dirty="0"/>
                    </a:p>
                  </a:txBody>
                  <a:tcPr/>
                </a:tc>
                <a:tc>
                  <a:txBody>
                    <a:bodyPr/>
                    <a:lstStyle/>
                    <a:p>
                      <a:r>
                        <a:rPr lang="en-US" dirty="0" err="1"/>
                        <a:t>IncomeTax</a:t>
                      </a:r>
                      <a:endParaRPr lang="en-IN" dirty="0"/>
                    </a:p>
                  </a:txBody>
                  <a:tcPr/>
                </a:tc>
                <a:extLst>
                  <a:ext uri="{0D108BD9-81ED-4DB2-BD59-A6C34878D82A}">
                    <a16:rowId xmlns:a16="http://schemas.microsoft.com/office/drawing/2014/main" val="3278491082"/>
                  </a:ext>
                </a:extLst>
              </a:tr>
              <a:tr h="509967">
                <a:tc>
                  <a:txBody>
                    <a:bodyPr/>
                    <a:lstStyle/>
                    <a:p>
                      <a:pPr algn="r"/>
                      <a:r>
                        <a:rPr lang="en-US" dirty="0"/>
                        <a:t>110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3500376389"/>
                  </a:ext>
                </a:extLst>
              </a:tr>
              <a:tr h="509967">
                <a:tc>
                  <a:txBody>
                    <a:bodyPr/>
                    <a:lstStyle/>
                    <a:p>
                      <a:pPr algn="r"/>
                      <a:r>
                        <a:rPr lang="en-US" dirty="0"/>
                        <a:t>10</a:t>
                      </a:r>
                      <a:endParaRPr lang="en-IN" dirty="0"/>
                    </a:p>
                  </a:txBody>
                  <a:tcPr/>
                </a:tc>
                <a:tc>
                  <a:txBody>
                    <a:bodyPr/>
                    <a:lstStyle/>
                    <a:p>
                      <a:pPr algn="r"/>
                      <a:r>
                        <a:rPr lang="en-US" dirty="0"/>
                        <a:t>0</a:t>
                      </a:r>
                      <a:endParaRPr lang="en-IN" dirty="0"/>
                    </a:p>
                  </a:txBody>
                  <a:tcPr/>
                </a:tc>
                <a:extLst>
                  <a:ext uri="{0D108BD9-81ED-4DB2-BD59-A6C34878D82A}">
                    <a16:rowId xmlns:a16="http://schemas.microsoft.com/office/drawing/2014/main" val="1281038092"/>
                  </a:ext>
                </a:extLst>
              </a:tr>
              <a:tr h="509967">
                <a:tc>
                  <a:txBody>
                    <a:bodyPr/>
                    <a:lstStyle/>
                    <a:p>
                      <a:pPr algn="r"/>
                      <a:r>
                        <a:rPr lang="en-US" dirty="0"/>
                        <a:t>100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2684131997"/>
                  </a:ext>
                </a:extLst>
              </a:tr>
              <a:tr h="643958">
                <a:tc>
                  <a:txBody>
                    <a:bodyPr/>
                    <a:lstStyle/>
                    <a:p>
                      <a:pPr algn="r"/>
                      <a:r>
                        <a:rPr lang="en-US" dirty="0"/>
                        <a:t>33</a:t>
                      </a:r>
                      <a:endParaRPr lang="en-IN" dirty="0"/>
                    </a:p>
                  </a:txBody>
                  <a:tcPr/>
                </a:tc>
                <a:tc>
                  <a:txBody>
                    <a:bodyPr/>
                    <a:lstStyle/>
                    <a:p>
                      <a:pPr algn="r"/>
                      <a:r>
                        <a:rPr lang="en-US" dirty="0"/>
                        <a:t>33</a:t>
                      </a:r>
                    </a:p>
                    <a:p>
                      <a:pPr algn="r"/>
                      <a:r>
                        <a:rPr lang="en-IN" dirty="0"/>
                        <a:t>(110*30%)</a:t>
                      </a:r>
                    </a:p>
                  </a:txBody>
                  <a:tcPr/>
                </a:tc>
                <a:extLst>
                  <a:ext uri="{0D108BD9-81ED-4DB2-BD59-A6C34878D82A}">
                    <a16:rowId xmlns:a16="http://schemas.microsoft.com/office/drawing/2014/main" val="1866819030"/>
                  </a:ext>
                </a:extLst>
              </a:tr>
              <a:tr h="509967">
                <a:tc>
                  <a:txBody>
                    <a:bodyPr/>
                    <a:lstStyle/>
                    <a:p>
                      <a:pPr algn="r"/>
                      <a:r>
                        <a:rPr lang="en-US" dirty="0"/>
                        <a:t>67</a:t>
                      </a:r>
                      <a:endParaRPr lang="en-IN" dirty="0"/>
                    </a:p>
                  </a:txBody>
                  <a:tcPr/>
                </a:tc>
                <a:tc>
                  <a:txBody>
                    <a:bodyPr/>
                    <a:lstStyle/>
                    <a:p>
                      <a:pPr algn="r"/>
                      <a:endParaRPr lang="en-IN" dirty="0"/>
                    </a:p>
                  </a:txBody>
                  <a:tcPr/>
                </a:tc>
                <a:extLst>
                  <a:ext uri="{0D108BD9-81ED-4DB2-BD59-A6C34878D82A}">
                    <a16:rowId xmlns:a16="http://schemas.microsoft.com/office/drawing/2014/main" val="2328337787"/>
                  </a:ext>
                </a:extLst>
              </a:tr>
              <a:tr h="509967">
                <a:tc>
                  <a:txBody>
                    <a:bodyPr/>
                    <a:lstStyle/>
                    <a:p>
                      <a:pPr algn="r"/>
                      <a:r>
                        <a:rPr lang="en-US" dirty="0"/>
                        <a:t>6.7</a:t>
                      </a:r>
                      <a:endParaRPr lang="en-IN" dirty="0"/>
                    </a:p>
                  </a:txBody>
                  <a:tcPr/>
                </a:tc>
                <a:tc>
                  <a:txBody>
                    <a:bodyPr/>
                    <a:lstStyle/>
                    <a:p>
                      <a:pPr algn="r"/>
                      <a:endParaRPr lang="en-IN" dirty="0"/>
                    </a:p>
                  </a:txBody>
                  <a:tcPr/>
                </a:tc>
                <a:extLst>
                  <a:ext uri="{0D108BD9-81ED-4DB2-BD59-A6C34878D82A}">
                    <a16:rowId xmlns:a16="http://schemas.microsoft.com/office/drawing/2014/main" val="3156129024"/>
                  </a:ext>
                </a:extLst>
              </a:tr>
            </a:tbl>
          </a:graphicData>
        </a:graphic>
      </p:graphicFrame>
    </p:spTree>
    <p:extLst>
      <p:ext uri="{BB962C8B-B14F-4D97-AF65-F5344CB8AC3E}">
        <p14:creationId xmlns:p14="http://schemas.microsoft.com/office/powerpoint/2010/main" val="320856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8E488E-6572-4F94-959B-5ED060A8ED87}"/>
              </a:ext>
            </a:extLst>
          </p:cNvPr>
          <p:cNvSpPr/>
          <p:nvPr/>
        </p:nvSpPr>
        <p:spPr>
          <a:xfrm>
            <a:off x="609600" y="609600"/>
            <a:ext cx="8001000" cy="6432530"/>
          </a:xfrm>
          <a:prstGeom prst="rect">
            <a:avLst/>
          </a:prstGeom>
        </p:spPr>
        <p:txBody>
          <a:bodyPr wrap="square">
            <a:spAutoFit/>
          </a:bodyPr>
          <a:lstStyle/>
          <a:p>
            <a:r>
              <a:rPr lang="en-US" sz="2000" b="1" dirty="0">
                <a:solidFill>
                  <a:srgbClr val="475055"/>
                </a:solidFill>
              </a:rPr>
              <a:t>Situation after Deferred Tax provisions :</a:t>
            </a:r>
          </a:p>
          <a:p>
            <a:endParaRPr lang="en-US" sz="8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2000" b="1" dirty="0">
              <a:solidFill>
                <a:srgbClr val="475055"/>
              </a:solidFill>
            </a:endParaRPr>
          </a:p>
          <a:p>
            <a:endParaRPr lang="en-US" sz="1200" dirty="0">
              <a:solidFill>
                <a:srgbClr val="475055"/>
              </a:solidFill>
            </a:endParaRPr>
          </a:p>
          <a:p>
            <a:endParaRPr lang="en-US" sz="1200" dirty="0">
              <a:solidFill>
                <a:srgbClr val="475055"/>
              </a:solidFill>
            </a:endParaRPr>
          </a:p>
          <a:p>
            <a:r>
              <a:rPr lang="en-US" sz="2000" dirty="0">
                <a:solidFill>
                  <a:srgbClr val="475055"/>
                </a:solidFill>
              </a:rPr>
              <a:t>Here assumes that </a:t>
            </a:r>
          </a:p>
          <a:p>
            <a:r>
              <a:rPr lang="en-US" sz="2000" dirty="0">
                <a:solidFill>
                  <a:srgbClr val="475055"/>
                </a:solidFill>
              </a:rPr>
              <a:t>1. The profit before tax is same for year 1 and year 2, where Depreciation is allowed 100% in the 1</a:t>
            </a:r>
            <a:r>
              <a:rPr lang="en-US" sz="2000" baseline="30000" dirty="0">
                <a:solidFill>
                  <a:srgbClr val="475055"/>
                </a:solidFill>
              </a:rPr>
              <a:t>st</a:t>
            </a:r>
            <a:r>
              <a:rPr lang="en-US" sz="2000" dirty="0">
                <a:solidFill>
                  <a:srgbClr val="475055"/>
                </a:solidFill>
              </a:rPr>
              <a:t> year as per Income Tax.</a:t>
            </a:r>
          </a:p>
          <a:p>
            <a:r>
              <a:rPr lang="en-US" sz="2000" dirty="0">
                <a:solidFill>
                  <a:srgbClr val="475055"/>
                </a:solidFill>
              </a:rPr>
              <a:t>2. Total No. of Shares are 10 Lakh.</a:t>
            </a:r>
          </a:p>
          <a:p>
            <a:endParaRPr lang="en-IN" sz="2000" b="1" dirty="0"/>
          </a:p>
        </p:txBody>
      </p:sp>
      <p:graphicFrame>
        <p:nvGraphicFramePr>
          <p:cNvPr id="5" name="Table 5">
            <a:extLst>
              <a:ext uri="{FF2B5EF4-FFF2-40B4-BE49-F238E27FC236}">
                <a16:creationId xmlns:a16="http://schemas.microsoft.com/office/drawing/2014/main" id="{6FF2D4E5-98C0-406F-B20E-10AFA7E1701C}"/>
              </a:ext>
            </a:extLst>
          </p:cNvPr>
          <p:cNvGraphicFramePr>
            <a:graphicFrameLocks noGrp="1"/>
          </p:cNvGraphicFramePr>
          <p:nvPr>
            <p:extLst>
              <p:ext uri="{D42A27DB-BD31-4B8C-83A1-F6EECF244321}">
                <p14:modId xmlns:p14="http://schemas.microsoft.com/office/powerpoint/2010/main" val="2259022607"/>
              </p:ext>
            </p:extLst>
          </p:nvPr>
        </p:nvGraphicFramePr>
        <p:xfrm>
          <a:off x="533400" y="1068975"/>
          <a:ext cx="5715001" cy="4202315"/>
        </p:xfrm>
        <a:graphic>
          <a:graphicData uri="http://schemas.openxmlformats.org/drawingml/2006/table">
            <a:tbl>
              <a:tblPr firstRow="1" bandRow="1">
                <a:tableStyleId>{5C22544A-7EE6-4342-B048-85BDC9FD1C3A}</a:tableStyleId>
              </a:tblPr>
              <a:tblGrid>
                <a:gridCol w="3089190">
                  <a:extLst>
                    <a:ext uri="{9D8B030D-6E8A-4147-A177-3AD203B41FA5}">
                      <a16:colId xmlns:a16="http://schemas.microsoft.com/office/drawing/2014/main" val="2236010309"/>
                    </a:ext>
                  </a:extLst>
                </a:gridCol>
                <a:gridCol w="1312906">
                  <a:extLst>
                    <a:ext uri="{9D8B030D-6E8A-4147-A177-3AD203B41FA5}">
                      <a16:colId xmlns:a16="http://schemas.microsoft.com/office/drawing/2014/main" val="2311124260"/>
                    </a:ext>
                  </a:extLst>
                </a:gridCol>
                <a:gridCol w="1312905">
                  <a:extLst>
                    <a:ext uri="{9D8B030D-6E8A-4147-A177-3AD203B41FA5}">
                      <a16:colId xmlns:a16="http://schemas.microsoft.com/office/drawing/2014/main" val="3926133793"/>
                    </a:ext>
                  </a:extLst>
                </a:gridCol>
              </a:tblGrid>
              <a:tr h="335598">
                <a:tc rowSpan="2">
                  <a:txBody>
                    <a:bodyPr/>
                    <a:lstStyle/>
                    <a:p>
                      <a:r>
                        <a:rPr lang="en-US" dirty="0"/>
                        <a:t>Particulars</a:t>
                      </a:r>
                      <a:endParaRPr lang="en-IN" dirty="0"/>
                    </a:p>
                  </a:txBody>
                  <a:tcPr/>
                </a:tc>
                <a:tc gridSpan="2">
                  <a:txBody>
                    <a:bodyPr/>
                    <a:lstStyle/>
                    <a:p>
                      <a:r>
                        <a:rPr lang="en-US" dirty="0"/>
                        <a:t>Year 1  </a:t>
                      </a:r>
                      <a:r>
                        <a:rPr lang="en-US" sz="1400" dirty="0"/>
                        <a:t>(Figures in Lakh)</a:t>
                      </a:r>
                      <a:endParaRPr lang="en-IN" dirty="0"/>
                    </a:p>
                  </a:txBody>
                  <a:tcPr/>
                </a:tc>
                <a:tc hMerge="1">
                  <a:txBody>
                    <a:bodyPr/>
                    <a:lstStyle/>
                    <a:p>
                      <a:endParaRPr lang="en-IN" dirty="0"/>
                    </a:p>
                  </a:txBody>
                  <a:tcPr/>
                </a:tc>
                <a:extLst>
                  <a:ext uri="{0D108BD9-81ED-4DB2-BD59-A6C34878D82A}">
                    <a16:rowId xmlns:a16="http://schemas.microsoft.com/office/drawing/2014/main" val="1623253090"/>
                  </a:ext>
                </a:extLst>
              </a:tr>
              <a:tr h="335598">
                <a:tc vMerge="1">
                  <a:txBody>
                    <a:bodyPr/>
                    <a:lstStyle/>
                    <a:p>
                      <a:endParaRPr lang="en-IN"/>
                    </a:p>
                  </a:txBody>
                  <a:tcPr/>
                </a:tc>
                <a:tc>
                  <a:txBody>
                    <a:bodyPr/>
                    <a:lstStyle/>
                    <a:p>
                      <a:r>
                        <a:rPr lang="en-US" dirty="0"/>
                        <a:t>Books</a:t>
                      </a:r>
                      <a:endParaRPr lang="en-IN" dirty="0"/>
                    </a:p>
                  </a:txBody>
                  <a:tcPr/>
                </a:tc>
                <a:tc>
                  <a:txBody>
                    <a:bodyPr/>
                    <a:lstStyle/>
                    <a:p>
                      <a:r>
                        <a:rPr lang="en-US" dirty="0" err="1"/>
                        <a:t>IncomeTax</a:t>
                      </a:r>
                      <a:endParaRPr lang="en-IN" dirty="0"/>
                    </a:p>
                  </a:txBody>
                  <a:tcPr/>
                </a:tc>
                <a:extLst>
                  <a:ext uri="{0D108BD9-81ED-4DB2-BD59-A6C34878D82A}">
                    <a16:rowId xmlns:a16="http://schemas.microsoft.com/office/drawing/2014/main" val="2230203450"/>
                  </a:ext>
                </a:extLst>
              </a:tr>
              <a:tr h="438127">
                <a:tc>
                  <a:txBody>
                    <a:bodyPr/>
                    <a:lstStyle/>
                    <a:p>
                      <a:r>
                        <a:rPr lang="en-US" dirty="0"/>
                        <a:t>Profit Before Tax</a:t>
                      </a:r>
                      <a:endParaRPr lang="en-IN" dirty="0"/>
                    </a:p>
                  </a:txBody>
                  <a:tcPr/>
                </a:tc>
                <a:tc>
                  <a:txBody>
                    <a:bodyPr/>
                    <a:lstStyle/>
                    <a:p>
                      <a:pPr algn="r"/>
                      <a:r>
                        <a:rPr lang="en-US" dirty="0"/>
                        <a:t>110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4189137920"/>
                  </a:ext>
                </a:extLst>
              </a:tr>
              <a:tr h="438127">
                <a:tc>
                  <a:txBody>
                    <a:bodyPr/>
                    <a:lstStyle/>
                    <a:p>
                      <a:r>
                        <a:rPr lang="en-US" dirty="0"/>
                        <a:t>Depreciation</a:t>
                      </a:r>
                      <a:endParaRPr lang="en-IN" dirty="0"/>
                    </a:p>
                  </a:txBody>
                  <a:tcPr/>
                </a:tc>
                <a:tc>
                  <a:txBody>
                    <a:bodyPr/>
                    <a:lstStyle/>
                    <a:p>
                      <a:pPr algn="r"/>
                      <a:r>
                        <a:rPr lang="en-US" dirty="0"/>
                        <a:t>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488847190"/>
                  </a:ext>
                </a:extLst>
              </a:tr>
              <a:tr h="438127">
                <a:tc>
                  <a:txBody>
                    <a:bodyPr/>
                    <a:lstStyle/>
                    <a:p>
                      <a:r>
                        <a:rPr lang="en-US" dirty="0"/>
                        <a:t>Profit Before Tax</a:t>
                      </a:r>
                      <a:endParaRPr lang="en-IN" dirty="0"/>
                    </a:p>
                  </a:txBody>
                  <a:tcPr/>
                </a:tc>
                <a:tc>
                  <a:txBody>
                    <a:bodyPr/>
                    <a:lstStyle/>
                    <a:p>
                      <a:pPr algn="r"/>
                      <a:r>
                        <a:rPr lang="en-US" dirty="0"/>
                        <a:t>100</a:t>
                      </a:r>
                      <a:endParaRPr lang="en-IN" dirty="0"/>
                    </a:p>
                  </a:txBody>
                  <a:tcPr/>
                </a:tc>
                <a:tc>
                  <a:txBody>
                    <a:bodyPr/>
                    <a:lstStyle/>
                    <a:p>
                      <a:pPr algn="r"/>
                      <a:r>
                        <a:rPr lang="en-US" dirty="0"/>
                        <a:t>0</a:t>
                      </a:r>
                      <a:endParaRPr lang="en-IN" dirty="0"/>
                    </a:p>
                  </a:txBody>
                  <a:tcPr/>
                </a:tc>
                <a:extLst>
                  <a:ext uri="{0D108BD9-81ED-4DB2-BD59-A6C34878D82A}">
                    <a16:rowId xmlns:a16="http://schemas.microsoft.com/office/drawing/2014/main" val="1773511863"/>
                  </a:ext>
                </a:extLst>
              </a:tr>
              <a:tr h="587297">
                <a:tc>
                  <a:txBody>
                    <a:bodyPr/>
                    <a:lstStyle/>
                    <a:p>
                      <a:r>
                        <a:rPr lang="en-US" dirty="0"/>
                        <a:t>Provision for Income Tax</a:t>
                      </a:r>
                    </a:p>
                  </a:txBody>
                  <a:tcPr/>
                </a:tc>
                <a:tc>
                  <a:txBody>
                    <a:bodyPr/>
                    <a:lstStyle/>
                    <a:p>
                      <a:pPr algn="r"/>
                      <a:r>
                        <a:rPr lang="en-US" dirty="0"/>
                        <a:t>0</a:t>
                      </a:r>
                      <a:endParaRPr lang="en-IN" dirty="0"/>
                    </a:p>
                  </a:txBody>
                  <a:tcPr/>
                </a:tc>
                <a:tc>
                  <a:txBody>
                    <a:bodyPr/>
                    <a:lstStyle/>
                    <a:p>
                      <a:pPr algn="r"/>
                      <a:r>
                        <a:rPr lang="en-US" dirty="0"/>
                        <a:t>0</a:t>
                      </a:r>
                    </a:p>
                    <a:p>
                      <a:pPr algn="r"/>
                      <a:endParaRPr lang="en-IN" dirty="0"/>
                    </a:p>
                  </a:txBody>
                  <a:tcPr/>
                </a:tc>
                <a:extLst>
                  <a:ext uri="{0D108BD9-81ED-4DB2-BD59-A6C34878D82A}">
                    <a16:rowId xmlns:a16="http://schemas.microsoft.com/office/drawing/2014/main" val="887160624"/>
                  </a:ext>
                </a:extLst>
              </a:tr>
              <a:tr h="587297">
                <a:tc>
                  <a:txBody>
                    <a:bodyPr/>
                    <a:lstStyle/>
                    <a:p>
                      <a:r>
                        <a:rPr lang="en-US" dirty="0"/>
                        <a:t>Provision for Deferred Tax Liability/ (Asset)</a:t>
                      </a:r>
                      <a:endParaRPr lang="en-IN" dirty="0"/>
                    </a:p>
                  </a:txBody>
                  <a:tcPr/>
                </a:tc>
                <a:tc>
                  <a:txBody>
                    <a:bodyPr/>
                    <a:lstStyle/>
                    <a:p>
                      <a:pPr algn="r"/>
                      <a:r>
                        <a:rPr lang="en-US" dirty="0"/>
                        <a:t>30</a:t>
                      </a:r>
                    </a:p>
                    <a:p>
                      <a:pPr algn="r"/>
                      <a:r>
                        <a:rPr lang="en-IN" dirty="0"/>
                        <a:t>(100*30%)</a:t>
                      </a:r>
                    </a:p>
                  </a:txBody>
                  <a:tcPr/>
                </a:tc>
                <a:tc>
                  <a:txBody>
                    <a:bodyPr/>
                    <a:lstStyle/>
                    <a:p>
                      <a:pPr algn="r"/>
                      <a:endParaRPr lang="en-IN" dirty="0"/>
                    </a:p>
                  </a:txBody>
                  <a:tcPr/>
                </a:tc>
                <a:extLst>
                  <a:ext uri="{0D108BD9-81ED-4DB2-BD59-A6C34878D82A}">
                    <a16:rowId xmlns:a16="http://schemas.microsoft.com/office/drawing/2014/main" val="193057126"/>
                  </a:ext>
                </a:extLst>
              </a:tr>
              <a:tr h="438127">
                <a:tc>
                  <a:txBody>
                    <a:bodyPr/>
                    <a:lstStyle/>
                    <a:p>
                      <a:r>
                        <a:rPr lang="en-US" dirty="0"/>
                        <a:t>Net profit after Tax</a:t>
                      </a:r>
                      <a:endParaRPr lang="en-IN" dirty="0"/>
                    </a:p>
                  </a:txBody>
                  <a:tcPr/>
                </a:tc>
                <a:tc>
                  <a:txBody>
                    <a:bodyPr/>
                    <a:lstStyle/>
                    <a:p>
                      <a:pPr algn="r"/>
                      <a:r>
                        <a:rPr lang="en-US" dirty="0"/>
                        <a:t>70</a:t>
                      </a:r>
                      <a:endParaRPr lang="en-IN" dirty="0"/>
                    </a:p>
                  </a:txBody>
                  <a:tcPr/>
                </a:tc>
                <a:tc>
                  <a:txBody>
                    <a:bodyPr/>
                    <a:lstStyle/>
                    <a:p>
                      <a:pPr algn="r"/>
                      <a:endParaRPr lang="en-IN" dirty="0"/>
                    </a:p>
                  </a:txBody>
                  <a:tcPr/>
                </a:tc>
                <a:extLst>
                  <a:ext uri="{0D108BD9-81ED-4DB2-BD59-A6C34878D82A}">
                    <a16:rowId xmlns:a16="http://schemas.microsoft.com/office/drawing/2014/main" val="1201177820"/>
                  </a:ext>
                </a:extLst>
              </a:tr>
              <a:tr h="438127">
                <a:tc>
                  <a:txBody>
                    <a:bodyPr/>
                    <a:lstStyle/>
                    <a:p>
                      <a:r>
                        <a:rPr lang="en-US" dirty="0"/>
                        <a:t>EPS (PAT / No of Shares)</a:t>
                      </a:r>
                      <a:endParaRPr lang="en-IN" dirty="0"/>
                    </a:p>
                  </a:txBody>
                  <a:tcPr/>
                </a:tc>
                <a:tc>
                  <a:txBody>
                    <a:bodyPr/>
                    <a:lstStyle/>
                    <a:p>
                      <a:pPr algn="r"/>
                      <a:r>
                        <a:rPr lang="en-US" dirty="0"/>
                        <a:t>7</a:t>
                      </a:r>
                      <a:endParaRPr lang="en-IN" dirty="0"/>
                    </a:p>
                  </a:txBody>
                  <a:tcPr/>
                </a:tc>
                <a:tc>
                  <a:txBody>
                    <a:bodyPr/>
                    <a:lstStyle/>
                    <a:p>
                      <a:pPr algn="r"/>
                      <a:endParaRPr lang="en-IN" dirty="0"/>
                    </a:p>
                  </a:txBody>
                  <a:tcPr/>
                </a:tc>
                <a:extLst>
                  <a:ext uri="{0D108BD9-81ED-4DB2-BD59-A6C34878D82A}">
                    <a16:rowId xmlns:a16="http://schemas.microsoft.com/office/drawing/2014/main" val="2602647712"/>
                  </a:ext>
                </a:extLst>
              </a:tr>
            </a:tbl>
          </a:graphicData>
        </a:graphic>
      </p:graphicFrame>
      <p:graphicFrame>
        <p:nvGraphicFramePr>
          <p:cNvPr id="7" name="Table 7">
            <a:extLst>
              <a:ext uri="{FF2B5EF4-FFF2-40B4-BE49-F238E27FC236}">
                <a16:creationId xmlns:a16="http://schemas.microsoft.com/office/drawing/2014/main" id="{15E44EBF-2D6E-4C34-AB1D-C04453995656}"/>
              </a:ext>
            </a:extLst>
          </p:cNvPr>
          <p:cNvGraphicFramePr>
            <a:graphicFrameLocks noGrp="1"/>
          </p:cNvGraphicFramePr>
          <p:nvPr>
            <p:extLst>
              <p:ext uri="{D42A27DB-BD31-4B8C-83A1-F6EECF244321}">
                <p14:modId xmlns:p14="http://schemas.microsoft.com/office/powerpoint/2010/main" val="4283539788"/>
              </p:ext>
            </p:extLst>
          </p:nvPr>
        </p:nvGraphicFramePr>
        <p:xfrm>
          <a:off x="6248400" y="1066801"/>
          <a:ext cx="2590800" cy="420990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038104158"/>
                    </a:ext>
                  </a:extLst>
                </a:gridCol>
                <a:gridCol w="1295400">
                  <a:extLst>
                    <a:ext uri="{9D8B030D-6E8A-4147-A177-3AD203B41FA5}">
                      <a16:colId xmlns:a16="http://schemas.microsoft.com/office/drawing/2014/main" val="3905522765"/>
                    </a:ext>
                  </a:extLst>
                </a:gridCol>
              </a:tblGrid>
              <a:tr h="364380">
                <a:tc gridSpan="2">
                  <a:txBody>
                    <a:bodyPr/>
                    <a:lstStyle/>
                    <a:p>
                      <a:r>
                        <a:rPr lang="en-US" dirty="0"/>
                        <a:t>Year 2  </a:t>
                      </a:r>
                      <a:r>
                        <a:rPr lang="en-US" sz="1400" dirty="0"/>
                        <a:t>(Figures in Lakh)</a:t>
                      </a:r>
                      <a:endParaRPr lang="en-IN" dirty="0"/>
                    </a:p>
                  </a:txBody>
                  <a:tcPr/>
                </a:tc>
                <a:tc hMerge="1">
                  <a:txBody>
                    <a:bodyPr/>
                    <a:lstStyle/>
                    <a:p>
                      <a:endParaRPr lang="en-IN" dirty="0"/>
                    </a:p>
                  </a:txBody>
                  <a:tcPr/>
                </a:tc>
                <a:extLst>
                  <a:ext uri="{0D108BD9-81ED-4DB2-BD59-A6C34878D82A}">
                    <a16:rowId xmlns:a16="http://schemas.microsoft.com/office/drawing/2014/main" val="1326280722"/>
                  </a:ext>
                </a:extLst>
              </a:tr>
              <a:tr h="364380">
                <a:tc>
                  <a:txBody>
                    <a:bodyPr/>
                    <a:lstStyle/>
                    <a:p>
                      <a:r>
                        <a:rPr lang="en-US" dirty="0"/>
                        <a:t>Books</a:t>
                      </a:r>
                      <a:endParaRPr lang="en-IN" dirty="0"/>
                    </a:p>
                  </a:txBody>
                  <a:tcPr/>
                </a:tc>
                <a:tc>
                  <a:txBody>
                    <a:bodyPr/>
                    <a:lstStyle/>
                    <a:p>
                      <a:r>
                        <a:rPr lang="en-US" dirty="0" err="1"/>
                        <a:t>IncomeTax</a:t>
                      </a:r>
                      <a:endParaRPr lang="en-IN" dirty="0"/>
                    </a:p>
                  </a:txBody>
                  <a:tcPr/>
                </a:tc>
                <a:extLst>
                  <a:ext uri="{0D108BD9-81ED-4DB2-BD59-A6C34878D82A}">
                    <a16:rowId xmlns:a16="http://schemas.microsoft.com/office/drawing/2014/main" val="3278491082"/>
                  </a:ext>
                </a:extLst>
              </a:tr>
              <a:tr h="439645">
                <a:tc>
                  <a:txBody>
                    <a:bodyPr/>
                    <a:lstStyle/>
                    <a:p>
                      <a:pPr algn="r"/>
                      <a:r>
                        <a:rPr lang="en-US" dirty="0"/>
                        <a:t>110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3500376389"/>
                  </a:ext>
                </a:extLst>
              </a:tr>
              <a:tr h="439645">
                <a:tc>
                  <a:txBody>
                    <a:bodyPr/>
                    <a:lstStyle/>
                    <a:p>
                      <a:pPr algn="r"/>
                      <a:r>
                        <a:rPr lang="en-US" dirty="0"/>
                        <a:t>10</a:t>
                      </a:r>
                      <a:endParaRPr lang="en-IN" dirty="0"/>
                    </a:p>
                  </a:txBody>
                  <a:tcPr/>
                </a:tc>
                <a:tc>
                  <a:txBody>
                    <a:bodyPr/>
                    <a:lstStyle/>
                    <a:p>
                      <a:pPr algn="r"/>
                      <a:r>
                        <a:rPr lang="en-US" dirty="0"/>
                        <a:t>0</a:t>
                      </a:r>
                      <a:endParaRPr lang="en-IN" dirty="0"/>
                    </a:p>
                  </a:txBody>
                  <a:tcPr/>
                </a:tc>
                <a:extLst>
                  <a:ext uri="{0D108BD9-81ED-4DB2-BD59-A6C34878D82A}">
                    <a16:rowId xmlns:a16="http://schemas.microsoft.com/office/drawing/2014/main" val="1281038092"/>
                  </a:ext>
                </a:extLst>
              </a:tr>
              <a:tr h="439645">
                <a:tc>
                  <a:txBody>
                    <a:bodyPr/>
                    <a:lstStyle/>
                    <a:p>
                      <a:pPr algn="r"/>
                      <a:r>
                        <a:rPr lang="en-US" dirty="0"/>
                        <a:t>100</a:t>
                      </a:r>
                      <a:endParaRPr lang="en-IN" dirty="0"/>
                    </a:p>
                  </a:txBody>
                  <a:tcPr/>
                </a:tc>
                <a:tc>
                  <a:txBody>
                    <a:bodyPr/>
                    <a:lstStyle/>
                    <a:p>
                      <a:pPr algn="r"/>
                      <a:r>
                        <a:rPr lang="en-US" dirty="0"/>
                        <a:t>110</a:t>
                      </a:r>
                      <a:endParaRPr lang="en-IN" dirty="0"/>
                    </a:p>
                  </a:txBody>
                  <a:tcPr/>
                </a:tc>
                <a:extLst>
                  <a:ext uri="{0D108BD9-81ED-4DB2-BD59-A6C34878D82A}">
                    <a16:rowId xmlns:a16="http://schemas.microsoft.com/office/drawing/2014/main" val="2684131997"/>
                  </a:ext>
                </a:extLst>
              </a:tr>
              <a:tr h="637666">
                <a:tc>
                  <a:txBody>
                    <a:bodyPr/>
                    <a:lstStyle/>
                    <a:p>
                      <a:pPr algn="r"/>
                      <a:r>
                        <a:rPr lang="en-US" dirty="0"/>
                        <a:t>33</a:t>
                      </a:r>
                      <a:endParaRPr lang="en-IN" dirty="0"/>
                    </a:p>
                  </a:txBody>
                  <a:tcPr/>
                </a:tc>
                <a:tc>
                  <a:txBody>
                    <a:bodyPr/>
                    <a:lstStyle/>
                    <a:p>
                      <a:pPr algn="r"/>
                      <a:r>
                        <a:rPr lang="en-US" dirty="0"/>
                        <a:t>33</a:t>
                      </a:r>
                    </a:p>
                    <a:p>
                      <a:pPr algn="r"/>
                      <a:r>
                        <a:rPr lang="en-IN" dirty="0"/>
                        <a:t>(110*30%)</a:t>
                      </a:r>
                    </a:p>
                  </a:txBody>
                  <a:tcPr/>
                </a:tc>
                <a:extLst>
                  <a:ext uri="{0D108BD9-81ED-4DB2-BD59-A6C34878D82A}">
                    <a16:rowId xmlns:a16="http://schemas.microsoft.com/office/drawing/2014/main" val="1866819030"/>
                  </a:ext>
                </a:extLst>
              </a:tr>
              <a:tr h="637666">
                <a:tc>
                  <a:txBody>
                    <a:bodyPr/>
                    <a:lstStyle/>
                    <a:p>
                      <a:pPr algn="r"/>
                      <a:r>
                        <a:rPr lang="en-US" dirty="0"/>
                        <a:t>(-3)</a:t>
                      </a:r>
                    </a:p>
                    <a:p>
                      <a:pPr algn="r"/>
                      <a:r>
                        <a:rPr lang="en-IN" dirty="0"/>
                        <a:t>(-10*30%)</a:t>
                      </a:r>
                    </a:p>
                  </a:txBody>
                  <a:tcPr/>
                </a:tc>
                <a:tc>
                  <a:txBody>
                    <a:bodyPr/>
                    <a:lstStyle/>
                    <a:p>
                      <a:pPr algn="r"/>
                      <a:endParaRPr lang="en-IN" dirty="0"/>
                    </a:p>
                  </a:txBody>
                  <a:tcPr/>
                </a:tc>
                <a:extLst>
                  <a:ext uri="{0D108BD9-81ED-4DB2-BD59-A6C34878D82A}">
                    <a16:rowId xmlns:a16="http://schemas.microsoft.com/office/drawing/2014/main" val="2328337787"/>
                  </a:ext>
                </a:extLst>
              </a:tr>
              <a:tr h="439645">
                <a:tc>
                  <a:txBody>
                    <a:bodyPr/>
                    <a:lstStyle/>
                    <a:p>
                      <a:pPr algn="r"/>
                      <a:r>
                        <a:rPr lang="en-US" dirty="0"/>
                        <a:t>70</a:t>
                      </a:r>
                      <a:endParaRPr lang="en-IN" dirty="0"/>
                    </a:p>
                  </a:txBody>
                  <a:tcPr/>
                </a:tc>
                <a:tc>
                  <a:txBody>
                    <a:bodyPr/>
                    <a:lstStyle/>
                    <a:p>
                      <a:pPr algn="r"/>
                      <a:endParaRPr lang="en-IN" dirty="0"/>
                    </a:p>
                  </a:txBody>
                  <a:tcPr/>
                </a:tc>
                <a:extLst>
                  <a:ext uri="{0D108BD9-81ED-4DB2-BD59-A6C34878D82A}">
                    <a16:rowId xmlns:a16="http://schemas.microsoft.com/office/drawing/2014/main" val="3156129024"/>
                  </a:ext>
                </a:extLst>
              </a:tr>
              <a:tr h="439645">
                <a:tc>
                  <a:txBody>
                    <a:bodyPr/>
                    <a:lstStyle/>
                    <a:p>
                      <a:pPr algn="r"/>
                      <a:r>
                        <a:rPr lang="en-US" dirty="0"/>
                        <a:t>7</a:t>
                      </a:r>
                      <a:endParaRPr lang="en-IN" dirty="0"/>
                    </a:p>
                  </a:txBody>
                  <a:tcPr/>
                </a:tc>
                <a:tc>
                  <a:txBody>
                    <a:bodyPr/>
                    <a:lstStyle/>
                    <a:p>
                      <a:pPr algn="r"/>
                      <a:endParaRPr lang="en-IN" dirty="0"/>
                    </a:p>
                  </a:txBody>
                  <a:tcPr/>
                </a:tc>
                <a:extLst>
                  <a:ext uri="{0D108BD9-81ED-4DB2-BD59-A6C34878D82A}">
                    <a16:rowId xmlns:a16="http://schemas.microsoft.com/office/drawing/2014/main" val="2980345343"/>
                  </a:ext>
                </a:extLst>
              </a:tr>
            </a:tbl>
          </a:graphicData>
        </a:graphic>
      </p:graphicFrame>
    </p:spTree>
    <p:extLst>
      <p:ext uri="{BB962C8B-B14F-4D97-AF65-F5344CB8AC3E}">
        <p14:creationId xmlns:p14="http://schemas.microsoft.com/office/powerpoint/2010/main" val="41214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40C686-E3CB-4439-AF6A-9B5314C239C7}"/>
              </a:ext>
            </a:extLst>
          </p:cNvPr>
          <p:cNvSpPr/>
          <p:nvPr/>
        </p:nvSpPr>
        <p:spPr>
          <a:xfrm>
            <a:off x="457200" y="998548"/>
            <a:ext cx="8229600" cy="5115311"/>
          </a:xfrm>
          <a:prstGeom prst="rect">
            <a:avLst/>
          </a:prstGeom>
        </p:spPr>
        <p:txBody>
          <a:bodyPr wrap="square">
            <a:spAutoFit/>
          </a:bodyPr>
          <a:lstStyle/>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b="1" dirty="0">
                <a:latin typeface="Times New Roman" pitchFamily="18" charset="0"/>
                <a:cs typeface="Arial" charset="0"/>
              </a:rPr>
              <a:t>Taxable Timing Differences vs Permanent Differences</a:t>
            </a:r>
          </a:p>
          <a:p>
            <a:pPr marL="800100" lvl="1" indent="-342900">
              <a:lnSpc>
                <a:spcPct val="150000"/>
              </a:lnSpc>
              <a:buFont typeface="Arial" panose="020B0604020202020204" pitchFamily="34" charset="0"/>
              <a:buChar char="•"/>
              <a:tabLst>
                <a:tab pos="857250" algn="l"/>
                <a:tab pos="1371600" algn="l"/>
                <a:tab pos="1828800" algn="l"/>
                <a:tab pos="2286000" algn="l"/>
              </a:tabLst>
            </a:pPr>
            <a:r>
              <a:rPr lang="en-US" sz="2000" dirty="0">
                <a:latin typeface="Times New Roman" pitchFamily="18" charset="0"/>
                <a:cs typeface="Arial" charset="0"/>
              </a:rPr>
              <a:t>Timing Differences are those difference which </a:t>
            </a:r>
            <a:r>
              <a:rPr lang="en-US" sz="2000" u="sng" dirty="0">
                <a:latin typeface="Times New Roman" pitchFamily="18" charset="0"/>
                <a:cs typeface="Arial" charset="0"/>
              </a:rPr>
              <a:t>originate in one period</a:t>
            </a:r>
            <a:r>
              <a:rPr lang="en-US" sz="2000" dirty="0">
                <a:latin typeface="Times New Roman" pitchFamily="18" charset="0"/>
                <a:cs typeface="Arial" charset="0"/>
              </a:rPr>
              <a:t> and capable of being </a:t>
            </a:r>
            <a:r>
              <a:rPr lang="en-US" sz="2000" u="sng" dirty="0">
                <a:latin typeface="Times New Roman" pitchFamily="18" charset="0"/>
                <a:cs typeface="Arial" charset="0"/>
              </a:rPr>
              <a:t>reverse in one or more subsequent period </a:t>
            </a:r>
          </a:p>
          <a:p>
            <a:pPr marL="1257300" lvl="2" indent="-342900">
              <a:lnSpc>
                <a:spcPct val="150000"/>
              </a:lnSpc>
              <a:buFont typeface="Arial" panose="020B0604020202020204" pitchFamily="34" charset="0"/>
              <a:buChar char="•"/>
              <a:tabLst>
                <a:tab pos="857250" algn="l"/>
                <a:tab pos="1371600" algn="l"/>
                <a:tab pos="1828800" algn="l"/>
                <a:tab pos="2286000" algn="l"/>
              </a:tabLst>
            </a:pPr>
            <a:r>
              <a:rPr lang="en-US" sz="2000" dirty="0" err="1">
                <a:latin typeface="Times New Roman" pitchFamily="18" charset="0"/>
                <a:cs typeface="Arial" charset="0"/>
              </a:rPr>
              <a:t>Eg.</a:t>
            </a:r>
            <a:r>
              <a:rPr lang="en-US" sz="2000" dirty="0">
                <a:latin typeface="Times New Roman" pitchFamily="18" charset="0"/>
                <a:cs typeface="Arial" charset="0"/>
              </a:rPr>
              <a:t> 1.Difference in depreciation charge as per income tax and as 	per Companies act</a:t>
            </a:r>
          </a:p>
          <a:p>
            <a:pPr lvl="3">
              <a:lnSpc>
                <a:spcPct val="150000"/>
              </a:lnSpc>
              <a:tabLst>
                <a:tab pos="857250" algn="l"/>
                <a:tab pos="1371600" algn="l"/>
                <a:tab pos="1828800" algn="l"/>
                <a:tab pos="2286000" algn="l"/>
              </a:tabLst>
            </a:pPr>
            <a:r>
              <a:rPr lang="en-US" sz="2000" dirty="0">
                <a:latin typeface="Times New Roman" pitchFamily="18" charset="0"/>
                <a:cs typeface="Arial" charset="0"/>
              </a:rPr>
              <a:t>2.Expense disallow U/s 43B later allowed when actually pays etc.</a:t>
            </a:r>
            <a:endParaRPr lang="en-US" sz="2000" u="sng" dirty="0">
              <a:latin typeface="Times New Roman" pitchFamily="18" charset="0"/>
              <a:cs typeface="Arial" charset="0"/>
            </a:endParaRPr>
          </a:p>
          <a:p>
            <a:pPr marL="800100" lvl="1" indent="-342900">
              <a:lnSpc>
                <a:spcPct val="150000"/>
              </a:lnSpc>
              <a:buFont typeface="Arial" panose="020B0604020202020204" pitchFamily="34" charset="0"/>
              <a:buChar char="•"/>
              <a:tabLst>
                <a:tab pos="857250" algn="l"/>
                <a:tab pos="1371600" algn="l"/>
                <a:tab pos="1828800" algn="l"/>
                <a:tab pos="2286000" algn="l"/>
              </a:tabLst>
            </a:pPr>
            <a:r>
              <a:rPr lang="en-US" sz="2000" dirty="0">
                <a:latin typeface="Times New Roman" pitchFamily="18" charset="0"/>
                <a:cs typeface="Arial" charset="0"/>
              </a:rPr>
              <a:t>Permanent Difference are those difference which originate in one period and do not reverse subsequently </a:t>
            </a:r>
            <a:r>
              <a:rPr lang="en-US" sz="2000" dirty="0" err="1">
                <a:latin typeface="Times New Roman" pitchFamily="18" charset="0"/>
                <a:cs typeface="Arial" charset="0"/>
              </a:rPr>
              <a:t>Eg.</a:t>
            </a:r>
            <a:r>
              <a:rPr lang="en-US" sz="2000" dirty="0">
                <a:latin typeface="Times New Roman" pitchFamily="18" charset="0"/>
                <a:cs typeface="Arial" charset="0"/>
              </a:rPr>
              <a:t> Income Exempt from tax, Expense not allowed as deduction</a:t>
            </a:r>
            <a:endParaRPr lang="en-US" sz="2000" u="sng" dirty="0">
              <a:latin typeface="Times New Roman" pitchFamily="18" charset="0"/>
              <a:cs typeface="Arial" charset="0"/>
            </a:endParaRPr>
          </a:p>
          <a:p>
            <a:pPr lvl="3">
              <a:lnSpc>
                <a:spcPct val="150000"/>
              </a:lnSpc>
              <a:tabLst>
                <a:tab pos="857250" algn="l"/>
                <a:tab pos="1371600" algn="l"/>
                <a:tab pos="1828800" algn="l"/>
                <a:tab pos="2286000" algn="l"/>
              </a:tabLst>
            </a:pPr>
            <a:endParaRPr lang="en-US" sz="2000" dirty="0">
              <a:latin typeface="Times New Roman" pitchFamily="18" charset="0"/>
              <a:cs typeface="Arial" charset="0"/>
            </a:endParaRPr>
          </a:p>
        </p:txBody>
      </p:sp>
    </p:spTree>
    <p:extLst>
      <p:ext uri="{BB962C8B-B14F-4D97-AF65-F5344CB8AC3E}">
        <p14:creationId xmlns:p14="http://schemas.microsoft.com/office/powerpoint/2010/main" val="3091833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375B45-7AC5-486E-85A1-EA2E5820076D}"/>
              </a:ext>
            </a:extLst>
          </p:cNvPr>
          <p:cNvSpPr/>
          <p:nvPr/>
        </p:nvSpPr>
        <p:spPr>
          <a:xfrm>
            <a:off x="571500" y="762000"/>
            <a:ext cx="8001000" cy="4653646"/>
          </a:xfrm>
          <a:prstGeom prst="rect">
            <a:avLst/>
          </a:prstGeom>
        </p:spPr>
        <p:txBody>
          <a:bodyPr wrap="square">
            <a:spAutoFit/>
          </a:bodyPr>
          <a:lstStyle/>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b="1" dirty="0">
                <a:latin typeface="Times New Roman" pitchFamily="18" charset="0"/>
                <a:cs typeface="Arial" charset="0"/>
              </a:rPr>
              <a:t>Recognition :</a:t>
            </a:r>
          </a:p>
          <a:p>
            <a:pPr marL="342900" indent="-342900">
              <a:lnSpc>
                <a:spcPct val="150000"/>
              </a:lnSpc>
              <a:buFont typeface="Arial" panose="020B0604020202020204" pitchFamily="34" charset="0"/>
              <a:buChar char="•"/>
              <a:tabLst>
                <a:tab pos="857250" algn="l"/>
                <a:tab pos="1371600" algn="l"/>
                <a:tab pos="1828800" algn="l"/>
                <a:tab pos="2286000" algn="l"/>
              </a:tabLst>
            </a:pPr>
            <a:endParaRPr lang="en-US" sz="2000" b="1" dirty="0">
              <a:latin typeface="Times New Roman" pitchFamily="18" charset="0"/>
              <a:cs typeface="Arial" charset="0"/>
            </a:endParaRPr>
          </a:p>
          <a:p>
            <a:pPr marL="342900" indent="-342900">
              <a:lnSpc>
                <a:spcPct val="150000"/>
              </a:lnSpc>
              <a:buFont typeface="Arial" panose="020B0604020202020204" pitchFamily="34" charset="0"/>
              <a:buChar char="•"/>
              <a:tabLst>
                <a:tab pos="857250" algn="l"/>
                <a:tab pos="1371600" algn="l"/>
                <a:tab pos="1828800" algn="l"/>
                <a:tab pos="2286000" algn="l"/>
              </a:tabLst>
            </a:pPr>
            <a:endParaRPr lang="en-US" sz="2000" b="1" dirty="0">
              <a:latin typeface="Times New Roman" pitchFamily="18" charset="0"/>
              <a:cs typeface="Arial" charset="0"/>
            </a:endParaRPr>
          </a:p>
          <a:p>
            <a:pPr marL="342900" indent="-342900">
              <a:lnSpc>
                <a:spcPct val="150000"/>
              </a:lnSpc>
              <a:buFont typeface="Arial" panose="020B0604020202020204" pitchFamily="34" charset="0"/>
              <a:buChar char="•"/>
              <a:tabLst>
                <a:tab pos="857250" algn="l"/>
                <a:tab pos="1371600" algn="l"/>
                <a:tab pos="1828800" algn="l"/>
                <a:tab pos="2286000" algn="l"/>
              </a:tabLst>
            </a:pPr>
            <a:endParaRPr lang="en-US" sz="2000" b="1" dirty="0">
              <a:latin typeface="Times New Roman" pitchFamily="18" charset="0"/>
              <a:cs typeface="Arial" charset="0"/>
            </a:endParaRPr>
          </a:p>
          <a:p>
            <a:pPr marL="342900" indent="-342900">
              <a:lnSpc>
                <a:spcPct val="150000"/>
              </a:lnSpc>
              <a:buFont typeface="Arial" panose="020B0604020202020204" pitchFamily="34" charset="0"/>
              <a:buChar char="•"/>
              <a:tabLst>
                <a:tab pos="857250" algn="l"/>
                <a:tab pos="1371600" algn="l"/>
                <a:tab pos="1828800" algn="l"/>
                <a:tab pos="2286000" algn="l"/>
              </a:tabLst>
            </a:pPr>
            <a:endParaRPr lang="en-US" sz="2000" dirty="0"/>
          </a:p>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dirty="0"/>
              <a:t>The tax effects of </a:t>
            </a:r>
            <a:r>
              <a:rPr lang="en-US" sz="2000" u="sng" dirty="0"/>
              <a:t>timing differences </a:t>
            </a:r>
            <a:r>
              <a:rPr lang="en-US" sz="2000" dirty="0"/>
              <a:t>are included in the tax expense in the statement of profit and loss and </a:t>
            </a:r>
            <a:r>
              <a:rPr lang="en-US" sz="2000" u="sng" dirty="0"/>
              <a:t>as deferred tax </a:t>
            </a:r>
            <a:r>
              <a:rPr lang="en-US" sz="2000" dirty="0"/>
              <a:t>assets or deferred tax liabilities, in the balance sheet</a:t>
            </a:r>
          </a:p>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u="sng" dirty="0"/>
              <a:t>Permanent differences do not result in deferred tax </a:t>
            </a:r>
            <a:r>
              <a:rPr lang="en-US" sz="2000" dirty="0"/>
              <a:t>assets or deferred tax liabilities. </a:t>
            </a:r>
          </a:p>
        </p:txBody>
      </p:sp>
      <p:graphicFrame>
        <p:nvGraphicFramePr>
          <p:cNvPr id="3" name="Diagram 2">
            <a:extLst>
              <a:ext uri="{FF2B5EF4-FFF2-40B4-BE49-F238E27FC236}">
                <a16:creationId xmlns:a16="http://schemas.microsoft.com/office/drawing/2014/main" id="{069256DF-C053-4E39-914C-F7A958F1E2AD}"/>
              </a:ext>
            </a:extLst>
          </p:cNvPr>
          <p:cNvGraphicFramePr/>
          <p:nvPr>
            <p:extLst>
              <p:ext uri="{D42A27DB-BD31-4B8C-83A1-F6EECF244321}">
                <p14:modId xmlns:p14="http://schemas.microsoft.com/office/powerpoint/2010/main" val="990760639"/>
              </p:ext>
            </p:extLst>
          </p:nvPr>
        </p:nvGraphicFramePr>
        <p:xfrm>
          <a:off x="1257300" y="1295400"/>
          <a:ext cx="6253843"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24D0287-8ECF-4E96-A2FE-24105CFF866C}"/>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033132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651F3-ABB3-47DB-BEB6-4C674CF8859D}"/>
              </a:ext>
            </a:extLst>
          </p:cNvPr>
          <p:cNvSpPr/>
          <p:nvPr/>
        </p:nvSpPr>
        <p:spPr>
          <a:xfrm>
            <a:off x="685800" y="998309"/>
            <a:ext cx="7848600" cy="3822650"/>
          </a:xfrm>
          <a:prstGeom prst="rect">
            <a:avLst/>
          </a:prstGeom>
        </p:spPr>
        <p:txBody>
          <a:bodyPr wrap="square">
            <a:spAutoFit/>
          </a:bodyPr>
          <a:lstStyle/>
          <a:p>
            <a:pPr>
              <a:lnSpc>
                <a:spcPct val="150000"/>
              </a:lnSpc>
            </a:pPr>
            <a:r>
              <a:rPr lang="en-US" sz="2400" b="1" dirty="0"/>
              <a:t>Re-assessment of Unrecognized  Deferred Tax Assets :</a:t>
            </a:r>
          </a:p>
          <a:p>
            <a:pPr marL="285750" indent="-285750">
              <a:lnSpc>
                <a:spcPct val="150000"/>
              </a:lnSpc>
              <a:buFont typeface="Arial" panose="020B0604020202020204" pitchFamily="34" charset="0"/>
              <a:buChar char="•"/>
            </a:pPr>
            <a:r>
              <a:rPr lang="en-US" sz="2000" u="sng" dirty="0"/>
              <a:t>At each balance sheet date</a:t>
            </a:r>
            <a:r>
              <a:rPr lang="en-US" sz="2000" dirty="0"/>
              <a:t>, an enterprise re-assesses unrecognized deferred tax assets to the extent that it has become reasonable certain or virtually certain. Sufficient future taxable profit will be available against which deferred tax asset can be realized.</a:t>
            </a:r>
          </a:p>
          <a:p>
            <a:pPr marL="742950" lvl="1" indent="-285750">
              <a:lnSpc>
                <a:spcPct val="150000"/>
              </a:lnSpc>
              <a:buFont typeface="Arial" panose="020B0604020202020204" pitchFamily="34" charset="0"/>
              <a:buChar char="•"/>
            </a:pPr>
            <a:r>
              <a:rPr lang="en-US" sz="2000" dirty="0" err="1"/>
              <a:t>Eg</a:t>
            </a:r>
            <a:r>
              <a:rPr lang="en-US" sz="2000" dirty="0"/>
              <a:t>: Improvement of Trading conditions may make reasonably certain that there will be sufficient taxable profit in future.</a:t>
            </a:r>
          </a:p>
          <a:p>
            <a:pPr marL="285750" indent="-285750">
              <a:lnSpc>
                <a:spcPct val="150000"/>
              </a:lnSpc>
              <a:buFont typeface="Arial" panose="020B0604020202020204" pitchFamily="34" charset="0"/>
              <a:buChar char="•"/>
            </a:pPr>
            <a:endParaRPr lang="en-IN" sz="2000" dirty="0"/>
          </a:p>
        </p:txBody>
      </p:sp>
      <p:sp>
        <p:nvSpPr>
          <p:cNvPr id="3" name="TextBox 2">
            <a:extLst>
              <a:ext uri="{FF2B5EF4-FFF2-40B4-BE49-F238E27FC236}">
                <a16:creationId xmlns:a16="http://schemas.microsoft.com/office/drawing/2014/main" id="{3F1F47C0-F464-4567-94BC-06E677EF202D}"/>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82782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1570B4-2EC3-455F-B1D7-6F962F6A8F8E}"/>
              </a:ext>
            </a:extLst>
          </p:cNvPr>
          <p:cNvSpPr/>
          <p:nvPr/>
        </p:nvSpPr>
        <p:spPr>
          <a:xfrm>
            <a:off x="457200" y="680115"/>
            <a:ext cx="8229600" cy="5669309"/>
          </a:xfrm>
          <a:prstGeom prst="rect">
            <a:avLst/>
          </a:prstGeom>
        </p:spPr>
        <p:txBody>
          <a:bodyPr wrap="square">
            <a:spAutoFit/>
          </a:bodyPr>
          <a:lstStyle/>
          <a:p>
            <a:pPr>
              <a:lnSpc>
                <a:spcPct val="150000"/>
              </a:lnSpc>
            </a:pPr>
            <a:r>
              <a:rPr lang="en-US" sz="2400" b="1" dirty="0"/>
              <a:t>Measurement :</a:t>
            </a:r>
          </a:p>
          <a:p>
            <a:pPr marL="285750" indent="-285750">
              <a:lnSpc>
                <a:spcPct val="150000"/>
              </a:lnSpc>
              <a:buFont typeface="Arial" panose="020B0604020202020204" pitchFamily="34" charset="0"/>
              <a:buChar char="•"/>
            </a:pPr>
            <a:r>
              <a:rPr lang="en-US" sz="2000" u="sng" dirty="0"/>
              <a:t>Current Tax</a:t>
            </a:r>
            <a:r>
              <a:rPr lang="en-US" sz="2000" dirty="0"/>
              <a:t> :- at the amount expected to be paid to the taxation authorities, using applicable tax rate and tax laws.</a:t>
            </a:r>
          </a:p>
          <a:p>
            <a:pPr marL="285750" indent="-285750">
              <a:lnSpc>
                <a:spcPct val="150000"/>
              </a:lnSpc>
              <a:buFont typeface="Arial" panose="020B0604020202020204" pitchFamily="34" charset="0"/>
              <a:buChar char="•"/>
            </a:pPr>
            <a:r>
              <a:rPr lang="en-US" sz="2000" u="sng" dirty="0"/>
              <a:t>Deferred Tax assets and liabilities</a:t>
            </a:r>
            <a:r>
              <a:rPr lang="en-US" sz="2000" dirty="0"/>
              <a:t> :- Tax rate and tax laws that have been enacted/ </a:t>
            </a:r>
            <a:r>
              <a:rPr lang="en-IN" sz="2000" dirty="0"/>
              <a:t>substantively enacted by the balance sheet date </a:t>
            </a:r>
            <a:r>
              <a:rPr lang="en-US" sz="2000" dirty="0"/>
              <a:t>on timing difference</a:t>
            </a:r>
          </a:p>
          <a:p>
            <a:pPr marL="285750" indent="-285750">
              <a:lnSpc>
                <a:spcPct val="150000"/>
              </a:lnSpc>
              <a:buFont typeface="Arial" panose="020B0604020202020204" pitchFamily="34" charset="0"/>
              <a:buChar char="•"/>
            </a:pPr>
            <a:r>
              <a:rPr lang="en-US" sz="2000" dirty="0"/>
              <a:t>Explanation : 1. The payment of tax under section 115JB of the Income Tax 	Act is a current tax for the period. </a:t>
            </a:r>
          </a:p>
          <a:p>
            <a:pPr>
              <a:lnSpc>
                <a:spcPct val="150000"/>
              </a:lnSpc>
            </a:pPr>
            <a:r>
              <a:rPr lang="en-US" sz="2000" dirty="0"/>
              <a:t>	2. When company </a:t>
            </a:r>
            <a:r>
              <a:rPr lang="en-US" sz="2000" u="sng" dirty="0"/>
              <a:t>pays current tax u/s 115JB</a:t>
            </a:r>
            <a:r>
              <a:rPr lang="en-US" sz="2000" dirty="0"/>
              <a:t>, </a:t>
            </a:r>
            <a:r>
              <a:rPr lang="en-US" sz="2000" u="sng" dirty="0"/>
              <a:t>deferred tax </a:t>
            </a:r>
            <a:r>
              <a:rPr lang="en-US" sz="2000" dirty="0"/>
              <a:t>measured 	at the </a:t>
            </a:r>
            <a:r>
              <a:rPr lang="en-US" sz="2000" u="sng" dirty="0"/>
              <a:t>regular tax rate </a:t>
            </a:r>
            <a:r>
              <a:rPr lang="en-US" sz="2000" dirty="0"/>
              <a:t>and not tax the rate specified u/s 115JB.</a:t>
            </a:r>
          </a:p>
          <a:p>
            <a:pPr>
              <a:lnSpc>
                <a:spcPct val="150000"/>
              </a:lnSpc>
            </a:pPr>
            <a:r>
              <a:rPr lang="en-US" sz="2000" dirty="0"/>
              <a:t>	3. Deferred tax assets and liabilities </a:t>
            </a:r>
            <a:r>
              <a:rPr lang="en-US" sz="2000" u="sng" dirty="0"/>
              <a:t>should not be discounted </a:t>
            </a:r>
            <a:r>
              <a:rPr lang="en-US" sz="2000" dirty="0"/>
              <a:t>to their 	present value</a:t>
            </a:r>
          </a:p>
        </p:txBody>
      </p:sp>
      <p:sp>
        <p:nvSpPr>
          <p:cNvPr id="3" name="TextBox 2">
            <a:extLst>
              <a:ext uri="{FF2B5EF4-FFF2-40B4-BE49-F238E27FC236}">
                <a16:creationId xmlns:a16="http://schemas.microsoft.com/office/drawing/2014/main" id="{B2A2CCF0-9F47-4924-8F55-94AD7FBE3FAB}"/>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745662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76222-A552-48E3-BDF9-A2C75D9D117D}"/>
              </a:ext>
            </a:extLst>
          </p:cNvPr>
          <p:cNvSpPr/>
          <p:nvPr/>
        </p:nvSpPr>
        <p:spPr>
          <a:xfrm>
            <a:off x="-304800" y="1102177"/>
            <a:ext cx="8991600" cy="3268652"/>
          </a:xfrm>
          <a:prstGeom prst="rect">
            <a:avLst/>
          </a:prstGeom>
        </p:spPr>
        <p:txBody>
          <a:bodyPr wrap="square">
            <a:spAutoFit/>
          </a:bodyPr>
          <a:lstStyle/>
          <a:p>
            <a:pPr lvl="3">
              <a:lnSpc>
                <a:spcPct val="150000"/>
              </a:lnSpc>
              <a:tabLst>
                <a:tab pos="857250" algn="l"/>
                <a:tab pos="1371600" algn="l"/>
                <a:tab pos="1828800" algn="l"/>
                <a:tab pos="2286000" algn="l"/>
              </a:tabLst>
            </a:pPr>
            <a:r>
              <a:rPr lang="en-US" sz="2000" dirty="0"/>
              <a:t>4. The deferred tax in respect of timing differences which </a:t>
            </a:r>
            <a:r>
              <a:rPr lang="en-US" sz="2000" u="sng" dirty="0"/>
              <a:t>reverse during the tax holiday period</a:t>
            </a:r>
            <a:r>
              <a:rPr lang="en-US" sz="2000" dirty="0"/>
              <a:t> is not </a:t>
            </a:r>
            <a:r>
              <a:rPr lang="en-US" sz="2000" dirty="0" err="1"/>
              <a:t>recognised</a:t>
            </a:r>
            <a:endParaRPr lang="en-IN" sz="2000" b="1" dirty="0"/>
          </a:p>
          <a:p>
            <a:pPr lvl="3">
              <a:lnSpc>
                <a:spcPct val="150000"/>
              </a:lnSpc>
              <a:tabLst>
                <a:tab pos="857250" algn="l"/>
                <a:tab pos="1371600" algn="l"/>
                <a:tab pos="1828800" algn="l"/>
                <a:tab pos="2286000" algn="l"/>
              </a:tabLst>
            </a:pPr>
            <a:endParaRPr lang="en-US" sz="2000" dirty="0">
              <a:latin typeface="Times New Roman" pitchFamily="18" charset="0"/>
              <a:cs typeface="Arial" charset="0"/>
            </a:endParaRPr>
          </a:p>
          <a:p>
            <a:pPr lvl="3">
              <a:lnSpc>
                <a:spcPct val="150000"/>
              </a:lnSpc>
              <a:tabLst>
                <a:tab pos="857250" algn="l"/>
                <a:tab pos="1371600" algn="l"/>
                <a:tab pos="1828800" algn="l"/>
                <a:tab pos="2286000" algn="l"/>
              </a:tabLst>
            </a:pPr>
            <a:r>
              <a:rPr lang="en-US" sz="2000" dirty="0">
                <a:latin typeface="Times New Roman" pitchFamily="18" charset="0"/>
                <a:cs typeface="Arial" charset="0"/>
              </a:rPr>
              <a:t>5.</a:t>
            </a:r>
            <a:r>
              <a:rPr lang="en-US" sz="2000" dirty="0"/>
              <a:t> </a:t>
            </a:r>
            <a:r>
              <a:rPr lang="en-US" sz="2000" u="sng" dirty="0"/>
              <a:t>Unabsorbed depreciation and carry forward of losses </a:t>
            </a:r>
            <a:r>
              <a:rPr lang="en-US" sz="2000" dirty="0"/>
              <a:t>which can be set off against future taxable income are also considered as timing differences and result in deferred tax assets, subject to consideration of prudence, </a:t>
            </a:r>
            <a:r>
              <a:rPr lang="en-US" sz="2000" u="sng" dirty="0"/>
              <a:t>supported by convincing evidence</a:t>
            </a:r>
            <a:r>
              <a:rPr lang="en-US" sz="2000" dirty="0"/>
              <a:t>.</a:t>
            </a:r>
            <a:endParaRPr lang="en-US" sz="2000" dirty="0">
              <a:latin typeface="Times New Roman" pitchFamily="18" charset="0"/>
              <a:cs typeface="Arial" charset="0"/>
            </a:endParaRPr>
          </a:p>
        </p:txBody>
      </p:sp>
      <p:sp>
        <p:nvSpPr>
          <p:cNvPr id="3" name="TextBox 2">
            <a:extLst>
              <a:ext uri="{FF2B5EF4-FFF2-40B4-BE49-F238E27FC236}">
                <a16:creationId xmlns:a16="http://schemas.microsoft.com/office/drawing/2014/main" id="{10FE5674-2FE4-4917-B95F-8F7E95760F3E}"/>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78963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1F8DCB-4695-4C87-A810-E97456007E6A}"/>
              </a:ext>
            </a:extLst>
          </p:cNvPr>
          <p:cNvSpPr/>
          <p:nvPr/>
        </p:nvSpPr>
        <p:spPr>
          <a:xfrm>
            <a:off x="685800" y="1066800"/>
            <a:ext cx="4572000" cy="461665"/>
          </a:xfrm>
          <a:prstGeom prst="rect">
            <a:avLst/>
          </a:prstGeom>
        </p:spPr>
        <p:txBody>
          <a:bodyPr>
            <a:spAutoFit/>
          </a:bodyPr>
          <a:lstStyle/>
          <a:p>
            <a:r>
              <a:rPr lang="en-US" sz="2400" u="sng" dirty="0"/>
              <a:t>When to create DTA, When DTL :</a:t>
            </a:r>
            <a:endParaRPr lang="en-IN" sz="2400" u="sng" dirty="0"/>
          </a:p>
        </p:txBody>
      </p:sp>
      <p:graphicFrame>
        <p:nvGraphicFramePr>
          <p:cNvPr id="3" name="Diagram 2">
            <a:extLst>
              <a:ext uri="{FF2B5EF4-FFF2-40B4-BE49-F238E27FC236}">
                <a16:creationId xmlns:a16="http://schemas.microsoft.com/office/drawing/2014/main" id="{E5C76F16-CF53-46B5-B9AD-C28737483BFB}"/>
              </a:ext>
            </a:extLst>
          </p:cNvPr>
          <p:cNvGraphicFramePr/>
          <p:nvPr>
            <p:extLst>
              <p:ext uri="{D42A27DB-BD31-4B8C-83A1-F6EECF244321}">
                <p14:modId xmlns:p14="http://schemas.microsoft.com/office/powerpoint/2010/main" val="1608578831"/>
              </p:ext>
            </p:extLst>
          </p:nvPr>
        </p:nvGraphicFramePr>
        <p:xfrm>
          <a:off x="0" y="1295400"/>
          <a:ext cx="8686800" cy="336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B1A1F60A-1A2D-417D-A41F-E342CB33B069}"/>
              </a:ext>
            </a:extLst>
          </p:cNvPr>
          <p:cNvGraphicFramePr/>
          <p:nvPr>
            <p:extLst>
              <p:ext uri="{D42A27DB-BD31-4B8C-83A1-F6EECF244321}">
                <p14:modId xmlns:p14="http://schemas.microsoft.com/office/powerpoint/2010/main" val="3224067159"/>
              </p:ext>
            </p:extLst>
          </p:nvPr>
        </p:nvGraphicFramePr>
        <p:xfrm>
          <a:off x="0" y="3505200"/>
          <a:ext cx="8686800" cy="3361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2C34C088-16A5-4447-B5CF-9ACF793C1F50}"/>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832505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A9FBB1-42D6-4695-94E4-D9B1135FD987}"/>
              </a:ext>
            </a:extLst>
          </p:cNvPr>
          <p:cNvSpPr/>
          <p:nvPr/>
        </p:nvSpPr>
        <p:spPr>
          <a:xfrm>
            <a:off x="381000" y="990600"/>
            <a:ext cx="8229600" cy="5128199"/>
          </a:xfrm>
          <a:prstGeom prst="rect">
            <a:avLst/>
          </a:prstGeom>
        </p:spPr>
        <p:txBody>
          <a:bodyPr wrap="square">
            <a:spAutoFit/>
          </a:bodyPr>
          <a:lstStyle/>
          <a:p>
            <a:pPr>
              <a:lnSpc>
                <a:spcPct val="150000"/>
              </a:lnSpc>
            </a:pPr>
            <a:r>
              <a:rPr lang="en-IN" sz="2400" b="1" dirty="0"/>
              <a:t>Presentation and Disclosure :</a:t>
            </a:r>
          </a:p>
          <a:p>
            <a:pPr>
              <a:lnSpc>
                <a:spcPct val="150000"/>
              </a:lnSpc>
            </a:pPr>
            <a:endParaRPr lang="en-IN" sz="2000" b="1" dirty="0"/>
          </a:p>
          <a:p>
            <a:pPr marL="285750" indent="-285750">
              <a:lnSpc>
                <a:spcPct val="150000"/>
              </a:lnSpc>
              <a:buFont typeface="Arial" panose="020B0604020202020204" pitchFamily="34" charset="0"/>
              <a:buChar char="•"/>
            </a:pPr>
            <a:r>
              <a:rPr lang="en-US" sz="2000" dirty="0"/>
              <a:t>An enterprise should </a:t>
            </a:r>
            <a:r>
              <a:rPr lang="en-US" sz="2000" b="1" dirty="0"/>
              <a:t>offset assets and liabilities representing current tax </a:t>
            </a:r>
            <a:r>
              <a:rPr lang="en-US" sz="2000" dirty="0"/>
              <a:t>if the enterprise: (a) has a legally enforceable right to set off the </a:t>
            </a:r>
            <a:r>
              <a:rPr lang="en-US" sz="2000" dirty="0" err="1"/>
              <a:t>recognised</a:t>
            </a:r>
            <a:r>
              <a:rPr lang="en-US" sz="2000" dirty="0"/>
              <a:t> amounts; and (b) intends to settle the asset and the liability on a net basis.</a:t>
            </a:r>
          </a:p>
          <a:p>
            <a:pPr marL="285750" indent="-285750">
              <a:lnSpc>
                <a:spcPct val="150000"/>
              </a:lnSpc>
              <a:buFont typeface="Arial" panose="020B0604020202020204" pitchFamily="34" charset="0"/>
              <a:buChar char="•"/>
            </a:pPr>
            <a:endParaRPr lang="en-US" sz="800" dirty="0"/>
          </a:p>
          <a:p>
            <a:pPr marL="285750" indent="-285750">
              <a:lnSpc>
                <a:spcPct val="150000"/>
              </a:lnSpc>
              <a:buFont typeface="Arial" panose="020B0604020202020204" pitchFamily="34" charset="0"/>
              <a:buChar char="•"/>
            </a:pPr>
            <a:r>
              <a:rPr lang="en-US" sz="2000" dirty="0"/>
              <a:t>An enterprise should </a:t>
            </a:r>
            <a:r>
              <a:rPr lang="en-US" sz="2000" b="1" dirty="0"/>
              <a:t>offset deferred tax assets and deferred tax liabilities </a:t>
            </a:r>
            <a:r>
              <a:rPr lang="en-US" sz="2000" dirty="0"/>
              <a:t>if: (a) the enterprise has a legally enforceable right to set off assets against liabilities representing current tax; and (b) the deferred tax assets and the deferred tax liabilities relate to taxes on income levied by the same governing taxation laws.</a:t>
            </a:r>
          </a:p>
          <a:p>
            <a:pPr marL="285750" indent="-285750">
              <a:lnSpc>
                <a:spcPct val="150000"/>
              </a:lnSpc>
              <a:buFont typeface="Arial" panose="020B0604020202020204" pitchFamily="34" charset="0"/>
              <a:buChar char="•"/>
            </a:pPr>
            <a:endParaRPr lang="en-US" sz="800" dirty="0"/>
          </a:p>
        </p:txBody>
      </p:sp>
      <p:sp>
        <p:nvSpPr>
          <p:cNvPr id="3" name="TextBox 2">
            <a:extLst>
              <a:ext uri="{FF2B5EF4-FFF2-40B4-BE49-F238E27FC236}">
                <a16:creationId xmlns:a16="http://schemas.microsoft.com/office/drawing/2014/main" id="{945F1D09-DBAB-425F-BCD3-204282B30E86}"/>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3806268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4DCC39-2183-43EA-B1FB-C1BB192C6B8E}"/>
              </a:ext>
            </a:extLst>
          </p:cNvPr>
          <p:cNvSpPr/>
          <p:nvPr/>
        </p:nvSpPr>
        <p:spPr>
          <a:xfrm>
            <a:off x="647700" y="811751"/>
            <a:ext cx="7848600" cy="5004512"/>
          </a:xfrm>
          <a:prstGeom prst="rect">
            <a:avLst/>
          </a:prstGeom>
        </p:spPr>
        <p:txBody>
          <a:bodyPr wrap="square">
            <a:spAutoFit/>
          </a:bodyPr>
          <a:lstStyle/>
          <a:p>
            <a:pPr>
              <a:lnSpc>
                <a:spcPct val="150000"/>
              </a:lnSpc>
            </a:pPr>
            <a:r>
              <a:rPr lang="en-US" sz="2000" dirty="0"/>
              <a:t>…Continued </a:t>
            </a:r>
            <a:r>
              <a:rPr lang="en-US" sz="2400" b="1" dirty="0"/>
              <a:t>Presentation and Disclosure :</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000" dirty="0"/>
              <a:t>In the Balance sheet, Disclose under separate heading of Deferred Tax Asset/liabilities, separately from current assets and liabilities.</a:t>
            </a:r>
          </a:p>
          <a:p>
            <a:pPr marL="742950" lvl="1" indent="-285750">
              <a:lnSpc>
                <a:spcPct val="150000"/>
              </a:lnSpc>
              <a:buFont typeface="Arial" panose="020B0604020202020204" pitchFamily="34" charset="0"/>
              <a:buChar char="•"/>
            </a:pPr>
            <a:r>
              <a:rPr lang="en-IN" sz="2000" dirty="0"/>
              <a:t>Deferred tax asset – separately after the head ‘Investment’</a:t>
            </a:r>
          </a:p>
          <a:p>
            <a:pPr marL="742950" lvl="1" indent="-285750">
              <a:lnSpc>
                <a:spcPct val="150000"/>
              </a:lnSpc>
              <a:buFont typeface="Arial" panose="020B0604020202020204" pitchFamily="34" charset="0"/>
              <a:buChar char="•"/>
            </a:pPr>
            <a:r>
              <a:rPr lang="en-IN" sz="2000" dirty="0"/>
              <a:t>Deferred tax liabilities – separately after the head ‘Unsecured Loans’</a:t>
            </a:r>
            <a:endParaRPr lang="en-IN" sz="1000" dirty="0"/>
          </a:p>
          <a:p>
            <a:pPr marL="285750" indent="-285750">
              <a:lnSpc>
                <a:spcPct val="150000"/>
              </a:lnSpc>
              <a:buFont typeface="Arial" panose="020B0604020202020204" pitchFamily="34" charset="0"/>
              <a:buChar char="•"/>
            </a:pPr>
            <a:r>
              <a:rPr lang="en-US" sz="2000" dirty="0"/>
              <a:t>The nature of the evidence supporting the recognition of deferred tax assets should be disclosed, if an enterprise has unabsorbed depreciation or carry forward of losses under tax laws. </a:t>
            </a:r>
            <a:endParaRPr lang="en-US" sz="2400" b="1" dirty="0">
              <a:latin typeface="Times New Roman" pitchFamily="18" charset="0"/>
              <a:cs typeface="Arial" charset="0"/>
            </a:endParaRPr>
          </a:p>
          <a:p>
            <a:pPr>
              <a:lnSpc>
                <a:spcPct val="150000"/>
              </a:lnSpc>
              <a:tabLst>
                <a:tab pos="857250" algn="l"/>
                <a:tab pos="1371600" algn="l"/>
                <a:tab pos="1828800" algn="l"/>
                <a:tab pos="2286000" algn="l"/>
              </a:tabLst>
            </a:pPr>
            <a:endParaRPr lang="en-US" sz="1000" b="1" dirty="0">
              <a:latin typeface="Times New Roman" pitchFamily="18" charset="0"/>
              <a:cs typeface="Arial" charset="0"/>
            </a:endParaRPr>
          </a:p>
        </p:txBody>
      </p:sp>
      <p:sp>
        <p:nvSpPr>
          <p:cNvPr id="3" name="TextBox 2">
            <a:extLst>
              <a:ext uri="{FF2B5EF4-FFF2-40B4-BE49-F238E27FC236}">
                <a16:creationId xmlns:a16="http://schemas.microsoft.com/office/drawing/2014/main" id="{9516EFF5-E565-4CB3-8698-E4414B16E3E3}"/>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59781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a:bodyPr>
          <a:lstStyle/>
          <a:p>
            <a:r>
              <a:rPr lang="en-IN" dirty="0"/>
              <a:t>Disclosures for MSME and Levels</a:t>
            </a:r>
          </a:p>
        </p:txBody>
      </p:sp>
      <p:sp>
        <p:nvSpPr>
          <p:cNvPr id="3" name="Content Placeholder 2"/>
          <p:cNvSpPr>
            <a:spLocks noGrp="1"/>
          </p:cNvSpPr>
          <p:nvPr>
            <p:ph sz="quarter" idx="1"/>
          </p:nvPr>
        </p:nvSpPr>
        <p:spPr>
          <a:xfrm>
            <a:off x="457200" y="2151888"/>
            <a:ext cx="8229600" cy="4325112"/>
          </a:xfrm>
        </p:spPr>
        <p:txBody>
          <a:bodyPr>
            <a:normAutofit/>
          </a:bodyPr>
          <a:lstStyle/>
          <a:p>
            <a:r>
              <a:rPr lang="en-IN" dirty="0"/>
              <a:t>All entities under MSME category (Level II,III,IV) will disclose in the notes:</a:t>
            </a:r>
          </a:p>
          <a:p>
            <a:pPr lvl="1"/>
            <a:r>
              <a:rPr lang="en-IN" dirty="0"/>
              <a:t>That it is a MSME</a:t>
            </a:r>
          </a:p>
          <a:p>
            <a:pPr lvl="1"/>
            <a:r>
              <a:rPr lang="en-IN" dirty="0"/>
              <a:t>Level of MSME – II, III or IV</a:t>
            </a:r>
          </a:p>
          <a:p>
            <a:pPr lvl="1"/>
            <a:r>
              <a:rPr lang="en-IN" dirty="0"/>
              <a:t>That it has complied with relevant applicable AS</a:t>
            </a:r>
          </a:p>
          <a:p>
            <a:r>
              <a:rPr lang="en-IN" dirty="0"/>
              <a:t>Level II/III/IV changes to Level I during the year will disclose in the Notes:</a:t>
            </a:r>
          </a:p>
          <a:p>
            <a:pPr marL="411480" lvl="1" indent="0">
              <a:buNone/>
            </a:pPr>
            <a:r>
              <a:rPr lang="en-IN" dirty="0"/>
              <a:t>No need to change previous year figures</a:t>
            </a:r>
          </a:p>
          <a:p>
            <a:pPr marL="411480" lvl="1" indent="0">
              <a:buNone/>
            </a:pPr>
            <a:r>
              <a:rPr lang="en-IN" dirty="0"/>
              <a:t>State that the previous years figures not modified</a:t>
            </a:r>
          </a:p>
          <a:p>
            <a:pPr marL="411480" lvl="1" indent="0">
              <a:buNone/>
            </a:pPr>
            <a:endParaRPr lang="en-IN"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9711854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D1212-C007-4562-89BA-1AAAF51E71E5}"/>
              </a:ext>
            </a:extLst>
          </p:cNvPr>
          <p:cNvSpPr/>
          <p:nvPr/>
        </p:nvSpPr>
        <p:spPr>
          <a:xfrm>
            <a:off x="685800" y="1300610"/>
            <a:ext cx="7772400" cy="1975990"/>
          </a:xfrm>
          <a:prstGeom prst="rect">
            <a:avLst/>
          </a:prstGeom>
        </p:spPr>
        <p:txBody>
          <a:bodyPr wrap="square">
            <a:spAutoFit/>
          </a:bodyPr>
          <a:lstStyle/>
          <a:p>
            <a:pPr>
              <a:lnSpc>
                <a:spcPct val="150000"/>
              </a:lnSpc>
              <a:tabLst>
                <a:tab pos="857250" algn="l"/>
                <a:tab pos="1371600" algn="l"/>
                <a:tab pos="1828800" algn="l"/>
                <a:tab pos="2286000" algn="l"/>
              </a:tabLst>
            </a:pPr>
            <a:r>
              <a:rPr lang="en-US" sz="2400" b="1" dirty="0">
                <a:latin typeface="Times New Roman" pitchFamily="18" charset="0"/>
                <a:cs typeface="Arial" charset="0"/>
              </a:rPr>
              <a:t>Transitional Provision :</a:t>
            </a:r>
            <a:endParaRPr lang="en-US" sz="2000" dirty="0">
              <a:latin typeface="Times New Roman" pitchFamily="18" charset="0"/>
              <a:cs typeface="Arial" charset="0"/>
            </a:endParaRPr>
          </a:p>
          <a:p>
            <a:pPr marL="342900" indent="-342900">
              <a:lnSpc>
                <a:spcPct val="150000"/>
              </a:lnSpc>
              <a:buFont typeface="Arial" panose="020B0604020202020204" pitchFamily="34" charset="0"/>
              <a:buChar char="•"/>
              <a:tabLst>
                <a:tab pos="857250" algn="l"/>
                <a:tab pos="1371600" algn="l"/>
                <a:tab pos="1828800" algn="l"/>
                <a:tab pos="2286000" algn="l"/>
              </a:tabLst>
            </a:pPr>
            <a:r>
              <a:rPr lang="en-US" sz="2000" dirty="0">
                <a:latin typeface="Times New Roman" pitchFamily="18" charset="0"/>
                <a:cs typeface="Arial" charset="0"/>
              </a:rPr>
              <a:t>On First implementation of the standard, the net deferred tax balance accumulated prior to adoption of the standard should be adjusted against revenue reserves.</a:t>
            </a:r>
          </a:p>
        </p:txBody>
      </p:sp>
      <p:sp>
        <p:nvSpPr>
          <p:cNvPr id="3" name="TextBox 2">
            <a:extLst>
              <a:ext uri="{FF2B5EF4-FFF2-40B4-BE49-F238E27FC236}">
                <a16:creationId xmlns:a16="http://schemas.microsoft.com/office/drawing/2014/main" id="{7515D47E-5FEF-4972-AC58-E5BD9E3F305D}"/>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089960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Line 2"/>
          <p:cNvSpPr>
            <a:spLocks noChangeShapeType="1"/>
          </p:cNvSpPr>
          <p:nvPr/>
        </p:nvSpPr>
        <p:spPr bwMode="auto">
          <a:xfrm>
            <a:off x="4495800" y="1371600"/>
            <a:ext cx="0" cy="228600"/>
          </a:xfrm>
          <a:prstGeom prst="line">
            <a:avLst/>
          </a:prstGeom>
          <a:noFill/>
          <a:ln w="9525">
            <a:noFill/>
            <a:round/>
            <a:headEnd type="none" w="sm" len="sm"/>
            <a:tailEnd type="triangle" w="sm" len="sm"/>
          </a:ln>
          <a:effectLst/>
        </p:spPr>
        <p:txBody>
          <a:bodyPr wrap="none" anchor="ctr"/>
          <a:lstStyle/>
          <a:p>
            <a:endParaRPr lang="en-IN"/>
          </a:p>
        </p:txBody>
      </p:sp>
      <p:sp>
        <p:nvSpPr>
          <p:cNvPr id="4" name="TextBox 3"/>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
        <p:nvSpPr>
          <p:cNvPr id="2" name="Rectangle 1">
            <a:extLst>
              <a:ext uri="{FF2B5EF4-FFF2-40B4-BE49-F238E27FC236}">
                <a16:creationId xmlns:a16="http://schemas.microsoft.com/office/drawing/2014/main" id="{5397EF2D-48E2-456B-855C-D9A0248CDE6E}"/>
              </a:ext>
            </a:extLst>
          </p:cNvPr>
          <p:cNvSpPr/>
          <p:nvPr/>
        </p:nvSpPr>
        <p:spPr>
          <a:xfrm>
            <a:off x="609600" y="1048434"/>
            <a:ext cx="8212425" cy="5570756"/>
          </a:xfrm>
          <a:prstGeom prst="rect">
            <a:avLst/>
          </a:prstGeom>
        </p:spPr>
        <p:txBody>
          <a:bodyPr wrap="square">
            <a:spAutoFit/>
          </a:bodyPr>
          <a:lstStyle/>
          <a:p>
            <a:r>
              <a:rPr lang="en-US" b="1" dirty="0"/>
              <a:t>Case Study:</a:t>
            </a:r>
          </a:p>
          <a:p>
            <a:r>
              <a:rPr lang="en-IN" dirty="0"/>
              <a:t>1. Let’s understand how DTA/DTL created in the books with simple example :</a:t>
            </a:r>
          </a:p>
          <a:p>
            <a:pPr algn="r"/>
            <a:r>
              <a:rPr lang="en-IN" sz="1400" dirty="0"/>
              <a:t>Amount in Lacs</a:t>
            </a:r>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Current Tax on Taxable Income = 800*30% = 240 L</a:t>
            </a:r>
          </a:p>
          <a:p>
            <a:r>
              <a:rPr lang="en-IN" dirty="0"/>
              <a:t>Deferred Tax Asset/income (As above)	       = (15) L</a:t>
            </a:r>
          </a:p>
          <a:p>
            <a:r>
              <a:rPr lang="en-IN" dirty="0"/>
              <a:t>Net Tax Effect			       = 225 L</a:t>
            </a:r>
          </a:p>
        </p:txBody>
      </p:sp>
      <p:graphicFrame>
        <p:nvGraphicFramePr>
          <p:cNvPr id="3" name="Table 4">
            <a:extLst>
              <a:ext uri="{FF2B5EF4-FFF2-40B4-BE49-F238E27FC236}">
                <a16:creationId xmlns:a16="http://schemas.microsoft.com/office/drawing/2014/main" id="{C41B99CA-22B6-4241-886D-C1B9ABDD9399}"/>
              </a:ext>
            </a:extLst>
          </p:cNvPr>
          <p:cNvGraphicFramePr>
            <a:graphicFrameLocks noGrp="1"/>
          </p:cNvGraphicFramePr>
          <p:nvPr>
            <p:extLst>
              <p:ext uri="{D42A27DB-BD31-4B8C-83A1-F6EECF244321}">
                <p14:modId xmlns:p14="http://schemas.microsoft.com/office/powerpoint/2010/main" val="2943206025"/>
              </p:ext>
            </p:extLst>
          </p:nvPr>
        </p:nvGraphicFramePr>
        <p:xfrm>
          <a:off x="609600" y="1905000"/>
          <a:ext cx="8212425" cy="3566160"/>
        </p:xfrm>
        <a:graphic>
          <a:graphicData uri="http://schemas.openxmlformats.org/drawingml/2006/table">
            <a:tbl>
              <a:tblPr firstRow="1" bandRow="1">
                <a:tableStyleId>{5C22544A-7EE6-4342-B048-85BDC9FD1C3A}</a:tableStyleId>
              </a:tblPr>
              <a:tblGrid>
                <a:gridCol w="2452399">
                  <a:extLst>
                    <a:ext uri="{9D8B030D-6E8A-4147-A177-3AD203B41FA5}">
                      <a16:colId xmlns:a16="http://schemas.microsoft.com/office/drawing/2014/main" val="1845598302"/>
                    </a:ext>
                  </a:extLst>
                </a:gridCol>
                <a:gridCol w="1447800">
                  <a:extLst>
                    <a:ext uri="{9D8B030D-6E8A-4147-A177-3AD203B41FA5}">
                      <a16:colId xmlns:a16="http://schemas.microsoft.com/office/drawing/2014/main" val="3737982436"/>
                    </a:ext>
                  </a:extLst>
                </a:gridCol>
                <a:gridCol w="1524000">
                  <a:extLst>
                    <a:ext uri="{9D8B030D-6E8A-4147-A177-3AD203B41FA5}">
                      <a16:colId xmlns:a16="http://schemas.microsoft.com/office/drawing/2014/main" val="1753546269"/>
                    </a:ext>
                  </a:extLst>
                </a:gridCol>
                <a:gridCol w="1447800">
                  <a:extLst>
                    <a:ext uri="{9D8B030D-6E8A-4147-A177-3AD203B41FA5}">
                      <a16:colId xmlns:a16="http://schemas.microsoft.com/office/drawing/2014/main" val="103017790"/>
                    </a:ext>
                  </a:extLst>
                </a:gridCol>
                <a:gridCol w="1340426">
                  <a:extLst>
                    <a:ext uri="{9D8B030D-6E8A-4147-A177-3AD203B41FA5}">
                      <a16:colId xmlns:a16="http://schemas.microsoft.com/office/drawing/2014/main" val="905523279"/>
                    </a:ext>
                  </a:extLst>
                </a:gridCol>
              </a:tblGrid>
              <a:tr h="411480">
                <a:tc>
                  <a:txBody>
                    <a:bodyPr/>
                    <a:lstStyle/>
                    <a:p>
                      <a:r>
                        <a:rPr lang="en-IN" dirty="0"/>
                        <a:t>Particulars</a:t>
                      </a:r>
                    </a:p>
                  </a:txBody>
                  <a:tcPr/>
                </a:tc>
                <a:tc>
                  <a:txBody>
                    <a:bodyPr/>
                    <a:lstStyle/>
                    <a:p>
                      <a:r>
                        <a:rPr lang="en-IN" dirty="0"/>
                        <a:t>Books</a:t>
                      </a:r>
                    </a:p>
                  </a:txBody>
                  <a:tcPr/>
                </a:tc>
                <a:tc>
                  <a:txBody>
                    <a:bodyPr/>
                    <a:lstStyle/>
                    <a:p>
                      <a:r>
                        <a:rPr lang="en-IN" dirty="0"/>
                        <a:t>Income Tax</a:t>
                      </a:r>
                    </a:p>
                  </a:txBody>
                  <a:tcPr/>
                </a:tc>
                <a:tc>
                  <a:txBody>
                    <a:bodyPr/>
                    <a:lstStyle/>
                    <a:p>
                      <a:r>
                        <a:rPr lang="en-IN" dirty="0"/>
                        <a:t>Difference</a:t>
                      </a:r>
                    </a:p>
                  </a:txBody>
                  <a:tcPr/>
                </a:tc>
                <a:tc>
                  <a:txBody>
                    <a:bodyPr/>
                    <a:lstStyle/>
                    <a:p>
                      <a:r>
                        <a:rPr lang="en-IN" dirty="0"/>
                        <a:t>(DTA)/DTL @ 30%</a:t>
                      </a:r>
                    </a:p>
                  </a:txBody>
                  <a:tcPr/>
                </a:tc>
                <a:extLst>
                  <a:ext uri="{0D108BD9-81ED-4DB2-BD59-A6C34878D82A}">
                    <a16:rowId xmlns:a16="http://schemas.microsoft.com/office/drawing/2014/main" val="447249407"/>
                  </a:ext>
                </a:extLst>
              </a:tr>
              <a:tr h="411480">
                <a:tc>
                  <a:txBody>
                    <a:bodyPr/>
                    <a:lstStyle/>
                    <a:p>
                      <a:r>
                        <a:rPr lang="en-IN" dirty="0"/>
                        <a:t>Income </a:t>
                      </a:r>
                    </a:p>
                  </a:txBody>
                  <a:tcPr/>
                </a:tc>
                <a:tc>
                  <a:txBody>
                    <a:bodyPr/>
                    <a:lstStyle/>
                    <a:p>
                      <a:pPr algn="r"/>
                      <a:r>
                        <a:rPr lang="en-IN" dirty="0"/>
                        <a:t>1000</a:t>
                      </a:r>
                    </a:p>
                  </a:txBody>
                  <a:tcPr/>
                </a:tc>
                <a:tc>
                  <a:txBody>
                    <a:bodyPr/>
                    <a:lstStyle/>
                    <a:p>
                      <a:pPr algn="r"/>
                      <a:r>
                        <a:rPr lang="en-IN" dirty="0"/>
                        <a:t>800</a:t>
                      </a:r>
                    </a:p>
                  </a:txBody>
                  <a:tcPr/>
                </a:tc>
                <a:tc>
                  <a:txBody>
                    <a:bodyPr/>
                    <a:lstStyle/>
                    <a:p>
                      <a:pPr algn="r"/>
                      <a:r>
                        <a:rPr lang="en-IN" dirty="0"/>
                        <a:t>200</a:t>
                      </a:r>
                    </a:p>
                  </a:txBody>
                  <a:tcPr/>
                </a:tc>
                <a:tc>
                  <a:txBody>
                    <a:bodyPr/>
                    <a:lstStyle/>
                    <a:p>
                      <a:endParaRPr lang="en-IN" dirty="0"/>
                    </a:p>
                  </a:txBody>
                  <a:tcPr/>
                </a:tc>
                <a:extLst>
                  <a:ext uri="{0D108BD9-81ED-4DB2-BD59-A6C34878D82A}">
                    <a16:rowId xmlns:a16="http://schemas.microsoft.com/office/drawing/2014/main" val="3476764437"/>
                  </a:ext>
                </a:extLst>
              </a:tr>
              <a:tr h="411480">
                <a:tc>
                  <a:txBody>
                    <a:bodyPr/>
                    <a:lstStyle/>
                    <a:p>
                      <a:r>
                        <a:rPr lang="en-IN" dirty="0"/>
                        <a:t>Opening Bal. of (DTA)/DTL</a:t>
                      </a:r>
                    </a:p>
                  </a:txBody>
                  <a:tcPr/>
                </a:tc>
                <a:tc>
                  <a:txBody>
                    <a:bodyPr/>
                    <a:lstStyle/>
                    <a:p>
                      <a:pPr algn="r"/>
                      <a:r>
                        <a:rPr lang="en-IN" dirty="0"/>
                        <a:t>-</a:t>
                      </a:r>
                    </a:p>
                  </a:txBody>
                  <a:tcPr/>
                </a:tc>
                <a:tc>
                  <a:txBody>
                    <a:bodyPr/>
                    <a:lstStyle/>
                    <a:p>
                      <a:pPr algn="r"/>
                      <a:r>
                        <a:rPr lang="en-IN" dirty="0"/>
                        <a:t>-</a:t>
                      </a:r>
                    </a:p>
                  </a:txBody>
                  <a:tcPr/>
                </a:tc>
                <a:tc>
                  <a:txBody>
                    <a:bodyPr/>
                    <a:lstStyle/>
                    <a:p>
                      <a:pPr algn="r"/>
                      <a:r>
                        <a:rPr lang="en-IN" dirty="0"/>
                        <a:t>-</a:t>
                      </a:r>
                    </a:p>
                  </a:txBody>
                  <a:tcPr/>
                </a:tc>
                <a:tc>
                  <a:txBody>
                    <a:bodyPr/>
                    <a:lstStyle/>
                    <a:p>
                      <a:pPr algn="r"/>
                      <a:r>
                        <a:rPr lang="en-IN" dirty="0"/>
                        <a:t>-</a:t>
                      </a:r>
                    </a:p>
                  </a:txBody>
                  <a:tcPr/>
                </a:tc>
                <a:extLst>
                  <a:ext uri="{0D108BD9-81ED-4DB2-BD59-A6C34878D82A}">
                    <a16:rowId xmlns:a16="http://schemas.microsoft.com/office/drawing/2014/main" val="2203230308"/>
                  </a:ext>
                </a:extLst>
              </a:tr>
              <a:tr h="411480">
                <a:tc>
                  <a:txBody>
                    <a:bodyPr/>
                    <a:lstStyle/>
                    <a:p>
                      <a:r>
                        <a:rPr lang="en-IN" dirty="0"/>
                        <a:t>Depreciation</a:t>
                      </a:r>
                    </a:p>
                  </a:txBody>
                  <a:tcPr/>
                </a:tc>
                <a:tc>
                  <a:txBody>
                    <a:bodyPr/>
                    <a:lstStyle/>
                    <a:p>
                      <a:pPr algn="r"/>
                      <a:r>
                        <a:rPr lang="en-IN" dirty="0"/>
                        <a:t>100</a:t>
                      </a:r>
                    </a:p>
                  </a:txBody>
                  <a:tcPr/>
                </a:tc>
                <a:tc>
                  <a:txBody>
                    <a:bodyPr/>
                    <a:lstStyle/>
                    <a:p>
                      <a:pPr algn="r"/>
                      <a:r>
                        <a:rPr lang="en-IN" dirty="0"/>
                        <a:t>200</a:t>
                      </a:r>
                    </a:p>
                  </a:txBody>
                  <a:tcPr/>
                </a:tc>
                <a:tc>
                  <a:txBody>
                    <a:bodyPr/>
                    <a:lstStyle/>
                    <a:p>
                      <a:pPr algn="r"/>
                      <a:r>
                        <a:rPr lang="en-IN" dirty="0"/>
                        <a:t>100</a:t>
                      </a:r>
                    </a:p>
                  </a:txBody>
                  <a:tcPr/>
                </a:tc>
                <a:tc>
                  <a:txBody>
                    <a:bodyPr/>
                    <a:lstStyle/>
                    <a:p>
                      <a:pPr algn="r"/>
                      <a:r>
                        <a:rPr lang="en-IN" dirty="0"/>
                        <a:t>30</a:t>
                      </a:r>
                    </a:p>
                  </a:txBody>
                  <a:tcPr/>
                </a:tc>
                <a:extLst>
                  <a:ext uri="{0D108BD9-81ED-4DB2-BD59-A6C34878D82A}">
                    <a16:rowId xmlns:a16="http://schemas.microsoft.com/office/drawing/2014/main" val="836344783"/>
                  </a:ext>
                </a:extLst>
              </a:tr>
              <a:tr h="411480">
                <a:tc>
                  <a:txBody>
                    <a:bodyPr/>
                    <a:lstStyle/>
                    <a:p>
                      <a:r>
                        <a:rPr lang="en-IN" dirty="0"/>
                        <a:t>Sales Tax payable</a:t>
                      </a:r>
                    </a:p>
                  </a:txBody>
                  <a:tcPr/>
                </a:tc>
                <a:tc>
                  <a:txBody>
                    <a:bodyPr/>
                    <a:lstStyle/>
                    <a:p>
                      <a:pPr algn="r"/>
                      <a:r>
                        <a:rPr lang="en-IN" dirty="0"/>
                        <a:t>50</a:t>
                      </a:r>
                    </a:p>
                  </a:txBody>
                  <a:tcPr/>
                </a:tc>
                <a:tc>
                  <a:txBody>
                    <a:bodyPr/>
                    <a:lstStyle/>
                    <a:p>
                      <a:pPr algn="r"/>
                      <a:r>
                        <a:rPr lang="en-IN" dirty="0"/>
                        <a:t>0</a:t>
                      </a:r>
                    </a:p>
                  </a:txBody>
                  <a:tcPr/>
                </a:tc>
                <a:tc>
                  <a:txBody>
                    <a:bodyPr/>
                    <a:lstStyle/>
                    <a:p>
                      <a:pPr algn="r"/>
                      <a:r>
                        <a:rPr lang="en-IN" dirty="0"/>
                        <a:t>(50)</a:t>
                      </a:r>
                    </a:p>
                  </a:txBody>
                  <a:tcPr/>
                </a:tc>
                <a:tc>
                  <a:txBody>
                    <a:bodyPr/>
                    <a:lstStyle/>
                    <a:p>
                      <a:pPr algn="r"/>
                      <a:r>
                        <a:rPr lang="en-IN" dirty="0"/>
                        <a:t>(15)</a:t>
                      </a:r>
                    </a:p>
                  </a:txBody>
                  <a:tcPr/>
                </a:tc>
                <a:extLst>
                  <a:ext uri="{0D108BD9-81ED-4DB2-BD59-A6C34878D82A}">
                    <a16:rowId xmlns:a16="http://schemas.microsoft.com/office/drawing/2014/main" val="3997880737"/>
                  </a:ext>
                </a:extLst>
              </a:tr>
              <a:tr h="411480">
                <a:tc>
                  <a:txBody>
                    <a:bodyPr/>
                    <a:lstStyle/>
                    <a:p>
                      <a:r>
                        <a:rPr lang="en-IN" dirty="0"/>
                        <a:t>Leave Encashment</a:t>
                      </a:r>
                    </a:p>
                  </a:txBody>
                  <a:tcPr/>
                </a:tc>
                <a:tc>
                  <a:txBody>
                    <a:bodyPr/>
                    <a:lstStyle/>
                    <a:p>
                      <a:pPr algn="r"/>
                      <a:r>
                        <a:rPr lang="en-IN" dirty="0"/>
                        <a:t>200</a:t>
                      </a:r>
                    </a:p>
                  </a:txBody>
                  <a:tcPr/>
                </a:tc>
                <a:tc>
                  <a:txBody>
                    <a:bodyPr/>
                    <a:lstStyle/>
                    <a:p>
                      <a:pPr algn="r"/>
                      <a:r>
                        <a:rPr lang="en-IN" dirty="0"/>
                        <a:t>100</a:t>
                      </a:r>
                    </a:p>
                  </a:txBody>
                  <a:tcPr/>
                </a:tc>
                <a:tc>
                  <a:txBody>
                    <a:bodyPr/>
                    <a:lstStyle/>
                    <a:p>
                      <a:pPr algn="r"/>
                      <a:r>
                        <a:rPr lang="en-IN" dirty="0"/>
                        <a:t>(100)</a:t>
                      </a:r>
                    </a:p>
                  </a:txBody>
                  <a:tcPr/>
                </a:tc>
                <a:tc>
                  <a:txBody>
                    <a:bodyPr/>
                    <a:lstStyle/>
                    <a:p>
                      <a:pPr algn="r"/>
                      <a:r>
                        <a:rPr lang="en-IN" dirty="0"/>
                        <a:t>(30)</a:t>
                      </a:r>
                    </a:p>
                  </a:txBody>
                  <a:tcPr/>
                </a:tc>
                <a:extLst>
                  <a:ext uri="{0D108BD9-81ED-4DB2-BD59-A6C34878D82A}">
                    <a16:rowId xmlns:a16="http://schemas.microsoft.com/office/drawing/2014/main" val="1687527343"/>
                  </a:ext>
                </a:extLst>
              </a:tr>
              <a:tr h="411480">
                <a:tc>
                  <a:txBody>
                    <a:bodyPr/>
                    <a:lstStyle/>
                    <a:p>
                      <a:r>
                        <a:rPr lang="en-IN" dirty="0"/>
                        <a:t>Closing Bal. of (DTA)/DTL</a:t>
                      </a:r>
                    </a:p>
                  </a:txBody>
                  <a:tcPr/>
                </a:tc>
                <a:tc>
                  <a:txBody>
                    <a:bodyPr/>
                    <a:lstStyle/>
                    <a:p>
                      <a:pPr algn="r"/>
                      <a:r>
                        <a:rPr lang="en-IN" dirty="0"/>
                        <a:t>-</a:t>
                      </a:r>
                    </a:p>
                  </a:txBody>
                  <a:tcPr/>
                </a:tc>
                <a:tc>
                  <a:txBody>
                    <a:bodyPr/>
                    <a:lstStyle/>
                    <a:p>
                      <a:pPr algn="r"/>
                      <a:r>
                        <a:rPr lang="en-IN" dirty="0"/>
                        <a:t>-</a:t>
                      </a:r>
                    </a:p>
                  </a:txBody>
                  <a:tcPr/>
                </a:tc>
                <a:tc>
                  <a:txBody>
                    <a:bodyPr/>
                    <a:lstStyle/>
                    <a:p>
                      <a:pPr algn="r"/>
                      <a:r>
                        <a:rPr lang="en-IN" dirty="0"/>
                        <a:t>-</a:t>
                      </a:r>
                    </a:p>
                  </a:txBody>
                  <a:tcPr/>
                </a:tc>
                <a:tc>
                  <a:txBody>
                    <a:bodyPr/>
                    <a:lstStyle/>
                    <a:p>
                      <a:pPr algn="r"/>
                      <a:r>
                        <a:rPr lang="en-IN" dirty="0"/>
                        <a:t>(15)</a:t>
                      </a:r>
                    </a:p>
                  </a:txBody>
                  <a:tcPr/>
                </a:tc>
                <a:extLst>
                  <a:ext uri="{0D108BD9-81ED-4DB2-BD59-A6C34878D82A}">
                    <a16:rowId xmlns:a16="http://schemas.microsoft.com/office/drawing/2014/main" val="156294919"/>
                  </a:ext>
                </a:extLst>
              </a:tr>
            </a:tbl>
          </a:graphicData>
        </a:graphic>
      </p:graphicFrame>
    </p:spTree>
    <p:extLst>
      <p:ext uri="{BB962C8B-B14F-4D97-AF65-F5344CB8AC3E}">
        <p14:creationId xmlns:p14="http://schemas.microsoft.com/office/powerpoint/2010/main" val="10719916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4191001"/>
            <a:ext cx="8915400" cy="990599"/>
          </a:xfrm>
        </p:spPr>
        <p:txBody>
          <a:bodyPr>
            <a:noAutofit/>
          </a:bodyPr>
          <a:lstStyle/>
          <a:p>
            <a:r>
              <a:rPr lang="en-US" sz="5000" b="1" dirty="0">
                <a:solidFill>
                  <a:schemeClr val="bg2">
                    <a:lumMod val="25000"/>
                  </a:schemeClr>
                </a:solidFill>
              </a:rPr>
              <a:t>AS 28: Impairment of Assets</a:t>
            </a:r>
            <a:endParaRPr lang="en-IN" sz="5000" b="1" dirty="0">
              <a:solidFill>
                <a:schemeClr val="bg2">
                  <a:lumMod val="25000"/>
                </a:schemeClr>
              </a:solidFill>
            </a:endParaRPr>
          </a:p>
        </p:txBody>
      </p:sp>
      <p:pic>
        <p:nvPicPr>
          <p:cNvPr id="6147" name="Picture 3" descr="C:\Users\User\Desktop\decline2.gif"/>
          <p:cNvPicPr>
            <a:picLocks noChangeAspect="1" noChangeArrowheads="1"/>
          </p:cNvPicPr>
          <p:nvPr/>
        </p:nvPicPr>
        <p:blipFill>
          <a:blip r:embed="rId2" cstate="print"/>
          <a:srcRect/>
          <a:stretch>
            <a:fillRect/>
          </a:stretch>
        </p:blipFill>
        <p:spPr bwMode="auto">
          <a:xfrm>
            <a:off x="2133600" y="609600"/>
            <a:ext cx="4736909" cy="2667000"/>
          </a:xfrm>
          <a:prstGeom prst="rect">
            <a:avLst/>
          </a:prstGeom>
          <a:noFill/>
        </p:spPr>
      </p:pic>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266362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44556" y="737429"/>
            <a:ext cx="8458200" cy="4662815"/>
          </a:xfrm>
          <a:prstGeom prst="rect">
            <a:avLst/>
          </a:prstGeom>
          <a:noFill/>
          <a:ln w="9525">
            <a:noFill/>
            <a:miter lim="800000"/>
            <a:headEnd/>
            <a:tailEnd/>
          </a:ln>
          <a:effectLst/>
        </p:spPr>
        <p:txBody>
          <a:bodyPr wrap="square" anchor="ctr">
            <a:spAutoFit/>
          </a:bodyPr>
          <a:lstStyle/>
          <a:p>
            <a:r>
              <a:rPr lang="en-US" sz="4000" b="1" dirty="0">
                <a:solidFill>
                  <a:schemeClr val="tx2"/>
                </a:solidFill>
                <a:latin typeface="+mj-lt"/>
                <a:ea typeface="+mj-ea"/>
                <a:cs typeface="+mj-cs"/>
              </a:rPr>
              <a:t>AS 28 : Impairment of Assets</a:t>
            </a:r>
          </a:p>
          <a:p>
            <a:endParaRPr lang="en-US" sz="2400" b="1" dirty="0"/>
          </a:p>
          <a:p>
            <a:pPr>
              <a:buFontTx/>
              <a:buChar char="•"/>
            </a:pPr>
            <a:r>
              <a:rPr lang="en-US" sz="2100" b="1" dirty="0"/>
              <a:t> Applies to all entities</a:t>
            </a:r>
            <a:r>
              <a:rPr lang="en-US" sz="2100" dirty="0"/>
              <a:t>  </a:t>
            </a:r>
          </a:p>
          <a:p>
            <a:pPr>
              <a:buFontTx/>
              <a:buChar char="•"/>
            </a:pPr>
            <a:endParaRPr lang="en-US" dirty="0"/>
          </a:p>
          <a:p>
            <a:pPr>
              <a:buFontTx/>
              <a:buChar char="•"/>
            </a:pPr>
            <a:r>
              <a:rPr lang="en-US" sz="2100" b="1" dirty="0"/>
              <a:t> Assets not covered :</a:t>
            </a:r>
          </a:p>
          <a:p>
            <a:pPr>
              <a:buFontTx/>
              <a:buChar char="•"/>
            </a:pPr>
            <a:endParaRPr lang="en-US" sz="1500" b="1" dirty="0"/>
          </a:p>
          <a:p>
            <a:pPr>
              <a:buFontTx/>
              <a:buChar char="•"/>
            </a:pPr>
            <a:endParaRPr lang="en-US" sz="800" b="1" dirty="0"/>
          </a:p>
          <a:p>
            <a:pPr lvl="1">
              <a:buFontTx/>
              <a:buChar char="•"/>
            </a:pPr>
            <a:r>
              <a:rPr lang="en-US" sz="1900" dirty="0"/>
              <a:t>  Inventories (AS- 2 )</a:t>
            </a:r>
          </a:p>
          <a:p>
            <a:pPr lvl="1">
              <a:buFontTx/>
              <a:buChar char="•"/>
            </a:pPr>
            <a:endParaRPr lang="en-US" sz="1400" dirty="0"/>
          </a:p>
          <a:p>
            <a:pPr lvl="1">
              <a:buFontTx/>
              <a:buChar char="•"/>
            </a:pPr>
            <a:r>
              <a:rPr lang="en-US" sz="1900" dirty="0"/>
              <a:t>  Construction Contracts (AS – 7)</a:t>
            </a:r>
          </a:p>
          <a:p>
            <a:pPr lvl="1">
              <a:buFontTx/>
              <a:buChar char="•"/>
            </a:pPr>
            <a:endParaRPr lang="en-US" sz="1400" dirty="0"/>
          </a:p>
          <a:p>
            <a:pPr lvl="1">
              <a:buFontTx/>
              <a:buChar char="•"/>
            </a:pPr>
            <a:r>
              <a:rPr lang="en-US" sz="1900" dirty="0"/>
              <a:t>  Deferred Tax Assets (AS – 22)</a:t>
            </a:r>
          </a:p>
          <a:p>
            <a:pPr lvl="1">
              <a:buFontTx/>
              <a:buChar char="•"/>
            </a:pPr>
            <a:endParaRPr lang="en-US" sz="1400" dirty="0"/>
          </a:p>
          <a:p>
            <a:pPr lvl="1">
              <a:buFontTx/>
              <a:buChar char="•"/>
            </a:pPr>
            <a:r>
              <a:rPr lang="en-US" sz="1900" dirty="0"/>
              <a:t>  Financial Assets including Investment Property (AS – 13)</a:t>
            </a:r>
          </a:p>
          <a:p>
            <a:pPr lvl="1"/>
            <a:endParaRPr lang="en-US" sz="800" dirty="0"/>
          </a:p>
          <a:p>
            <a:endParaRPr lang="en-US"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2624360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14400"/>
            <a:ext cx="8382000" cy="4862870"/>
          </a:xfrm>
          <a:prstGeom prst="rect">
            <a:avLst/>
          </a:prstGeom>
        </p:spPr>
        <p:txBody>
          <a:bodyPr wrap="square">
            <a:spAutoFit/>
          </a:bodyPr>
          <a:lstStyle/>
          <a:p>
            <a:r>
              <a:rPr lang="en-US" sz="4000" b="1" dirty="0">
                <a:solidFill>
                  <a:schemeClr val="tx2"/>
                </a:solidFill>
                <a:latin typeface="+mj-lt"/>
                <a:ea typeface="+mj-ea"/>
                <a:cs typeface="+mj-cs"/>
              </a:rPr>
              <a:t>Impairment vs Depreciation</a:t>
            </a:r>
          </a:p>
          <a:p>
            <a:pPr>
              <a:buFontTx/>
              <a:buChar char="•"/>
            </a:pPr>
            <a:endParaRPr lang="en-US" b="1" dirty="0"/>
          </a:p>
          <a:p>
            <a:pPr>
              <a:buFontTx/>
              <a:buChar char="•"/>
            </a:pPr>
            <a:endParaRPr lang="en-US" sz="800" b="1" dirty="0"/>
          </a:p>
          <a:p>
            <a:pPr marL="92075" lvl="1">
              <a:buFontTx/>
              <a:buChar char="•"/>
            </a:pPr>
            <a:r>
              <a:rPr lang="en-US" dirty="0"/>
              <a:t>  </a:t>
            </a:r>
            <a:r>
              <a:rPr lang="en-US" sz="2000" dirty="0"/>
              <a:t>Depreciation is amortization based on useful life</a:t>
            </a:r>
          </a:p>
          <a:p>
            <a:pPr marL="92075" lvl="1"/>
            <a:endParaRPr lang="en-US" sz="2800" dirty="0"/>
          </a:p>
          <a:p>
            <a:pPr marL="92075" lvl="1">
              <a:buFontTx/>
              <a:buChar char="•"/>
            </a:pPr>
            <a:r>
              <a:rPr lang="en-US" sz="2000" dirty="0"/>
              <a:t>  Impairment is value based</a:t>
            </a:r>
          </a:p>
          <a:p>
            <a:pPr marL="92075" lvl="1"/>
            <a:endParaRPr lang="en-US" sz="2000" dirty="0"/>
          </a:p>
          <a:p>
            <a:pPr marL="92075" lvl="1"/>
            <a:r>
              <a:rPr lang="en-US" sz="2000" b="1" dirty="0"/>
              <a:t>If indication of impairment exists :</a:t>
            </a:r>
          </a:p>
          <a:p>
            <a:pPr marL="92075" lvl="1"/>
            <a:endParaRPr lang="en-US" sz="2000" dirty="0"/>
          </a:p>
          <a:p>
            <a:pPr marL="835025" lvl="2" indent="-285750">
              <a:buFont typeface="Arial" panose="020B0604020202020204" pitchFamily="34" charset="0"/>
              <a:buChar char="•"/>
            </a:pPr>
            <a:r>
              <a:rPr lang="en-US" sz="2000" dirty="0"/>
              <a:t>Useful life of the asset need to be re-evaluated</a:t>
            </a:r>
          </a:p>
          <a:p>
            <a:pPr marL="835025" lvl="2" indent="-285750">
              <a:buFont typeface="Arial" panose="020B0604020202020204" pitchFamily="34" charset="0"/>
              <a:buChar char="•"/>
            </a:pPr>
            <a:endParaRPr lang="en-US" sz="1600" dirty="0"/>
          </a:p>
          <a:p>
            <a:pPr marL="835025" lvl="2" indent="-285750">
              <a:buFont typeface="Arial" panose="020B0604020202020204" pitchFamily="34" charset="0"/>
              <a:buChar char="•"/>
            </a:pPr>
            <a:r>
              <a:rPr lang="en-US" sz="2000" dirty="0"/>
              <a:t>Depreciation amount to be re-evaluated</a:t>
            </a:r>
          </a:p>
          <a:p>
            <a:pPr marL="549275" lvl="2"/>
            <a:r>
              <a:rPr lang="en-US" sz="2000" dirty="0"/>
              <a:t>	(even though no impairment found)</a:t>
            </a:r>
          </a:p>
          <a:p>
            <a:pPr marL="835025" lvl="2" indent="-285750">
              <a:buFont typeface="Arial" panose="020B0604020202020204" pitchFamily="34" charset="0"/>
              <a:buChar char="•"/>
            </a:pPr>
            <a:endParaRPr lang="en-US" sz="2000" dirty="0"/>
          </a:p>
          <a:p>
            <a:pPr marL="835025" lvl="2" indent="-285750">
              <a:buFont typeface="Arial" panose="020B0604020202020204" pitchFamily="34" charset="0"/>
              <a:buChar char="•"/>
            </a:pPr>
            <a:r>
              <a:rPr lang="en-US" sz="2000" dirty="0"/>
              <a:t>Residual value needs to  be reviewed</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682750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342900" y="366623"/>
            <a:ext cx="8458200" cy="6124754"/>
          </a:xfrm>
          <a:prstGeom prst="rect">
            <a:avLst/>
          </a:prstGeom>
          <a:noFill/>
          <a:ln w="9525">
            <a:noFill/>
            <a:miter lim="800000"/>
            <a:headEnd/>
            <a:tailEnd/>
          </a:ln>
          <a:effectLst/>
        </p:spPr>
        <p:txBody>
          <a:bodyPr wrap="square" anchor="ctr">
            <a:spAutoFit/>
          </a:bodyPr>
          <a:lstStyle/>
          <a:p>
            <a:pPr marL="0" lvl="1" indent="-365125"/>
            <a:r>
              <a:rPr lang="en-US" sz="4000" b="1" dirty="0">
                <a:solidFill>
                  <a:schemeClr val="tx2"/>
                </a:solidFill>
                <a:latin typeface="+mj-lt"/>
                <a:ea typeface="+mj-ea"/>
                <a:cs typeface="+mj-cs"/>
              </a:rPr>
              <a:t>When to test for impairment</a:t>
            </a:r>
          </a:p>
          <a:p>
            <a:pPr marL="0" lvl="1" indent="-365125"/>
            <a:endParaRPr lang="en-US" sz="1400" b="1" dirty="0">
              <a:solidFill>
                <a:schemeClr val="tx2"/>
              </a:solidFill>
              <a:latin typeface="+mj-lt"/>
              <a:ea typeface="+mj-ea"/>
              <a:cs typeface="+mj-cs"/>
            </a:endParaRPr>
          </a:p>
          <a:p>
            <a:pPr lvl="1" indent="-271463"/>
            <a:r>
              <a:rPr lang="en-US" sz="2000" dirty="0"/>
              <a:t>Look for symptoms. Only if symptoms exists – test for impairment</a:t>
            </a:r>
          </a:p>
          <a:p>
            <a:pPr lvl="1"/>
            <a:endParaRPr lang="en-US" sz="2000" dirty="0"/>
          </a:p>
          <a:p>
            <a:pPr marL="185738" lvl="1" indent="-93663">
              <a:buFontTx/>
              <a:buChar char="•"/>
            </a:pPr>
            <a:r>
              <a:rPr lang="en-US" sz="2000" dirty="0"/>
              <a:t>  </a:t>
            </a:r>
            <a:r>
              <a:rPr lang="en-US" sz="2000" b="1" dirty="0"/>
              <a:t>Existence of Symptoms - Test for impairment</a:t>
            </a:r>
          </a:p>
          <a:p>
            <a:pPr lvl="1">
              <a:buFontTx/>
              <a:buChar char="•"/>
            </a:pPr>
            <a:endParaRPr lang="en-US" sz="2000" b="1" dirty="0"/>
          </a:p>
          <a:p>
            <a:pPr marL="542925" lvl="2">
              <a:buFontTx/>
              <a:buChar char="•"/>
            </a:pPr>
            <a:r>
              <a:rPr lang="en-US" sz="2000" dirty="0"/>
              <a:t>  External Factors</a:t>
            </a:r>
          </a:p>
          <a:p>
            <a:pPr marL="542925" lvl="2">
              <a:buFontTx/>
              <a:buChar char="•"/>
            </a:pPr>
            <a:r>
              <a:rPr lang="en-US" sz="2000" dirty="0"/>
              <a:t>  Internal Factors</a:t>
            </a:r>
          </a:p>
          <a:p>
            <a:pPr>
              <a:buFontTx/>
              <a:buChar char="•"/>
            </a:pPr>
            <a:endParaRPr lang="en-US" sz="2000" dirty="0"/>
          </a:p>
          <a:p>
            <a:pPr marL="185738" lvl="1" indent="-93663">
              <a:buFontTx/>
              <a:buChar char="•"/>
            </a:pPr>
            <a:r>
              <a:rPr lang="en-US" sz="2000" dirty="0"/>
              <a:t>  </a:t>
            </a:r>
            <a:r>
              <a:rPr lang="en-US" sz="2000" b="1" dirty="0"/>
              <a:t>External Source of Information</a:t>
            </a:r>
          </a:p>
          <a:p>
            <a:pPr lvl="1">
              <a:buFontTx/>
              <a:buChar char="•"/>
            </a:pPr>
            <a:endParaRPr lang="en-US" sz="2000" b="1" dirty="0"/>
          </a:p>
          <a:p>
            <a:pPr marL="542925" lvl="2">
              <a:buFontTx/>
              <a:buChar char="•"/>
            </a:pPr>
            <a:r>
              <a:rPr lang="en-US" sz="2000" dirty="0"/>
              <a:t>  Substantial decline in market value</a:t>
            </a:r>
          </a:p>
          <a:p>
            <a:pPr marL="542925" lvl="2">
              <a:buFontTx/>
              <a:buChar char="•"/>
            </a:pPr>
            <a:r>
              <a:rPr lang="en-US" sz="2000" dirty="0"/>
              <a:t>  Technological and other changes impacting adversely</a:t>
            </a:r>
          </a:p>
          <a:p>
            <a:pPr marL="542925" lvl="2">
              <a:buFontTx/>
              <a:buChar char="•"/>
            </a:pPr>
            <a:r>
              <a:rPr lang="en-US" sz="2000" dirty="0"/>
              <a:t>  Interest rates – increased </a:t>
            </a:r>
          </a:p>
          <a:p>
            <a:pPr marL="808038" lvl="3"/>
            <a:r>
              <a:rPr lang="en-US" sz="2000" dirty="0"/>
              <a:t>need not require testing if :</a:t>
            </a:r>
          </a:p>
          <a:p>
            <a:pPr marL="542925" lvl="3"/>
            <a:r>
              <a:rPr lang="en-US" sz="2000" dirty="0"/>
              <a:t>		(a) Changes in Short Term Loans</a:t>
            </a:r>
          </a:p>
          <a:p>
            <a:pPr marL="542925" lvl="3"/>
            <a:r>
              <a:rPr lang="en-US" sz="2000" dirty="0"/>
              <a:t>		(b) Corresponding increase in cash inflows</a:t>
            </a:r>
          </a:p>
          <a:p>
            <a:pPr marL="542925" lvl="2">
              <a:buFontTx/>
              <a:buChar char="•"/>
            </a:pPr>
            <a:r>
              <a:rPr lang="en-US" sz="2000" dirty="0"/>
              <a:t>  Carrying Amount is more than market capitalization</a:t>
            </a:r>
          </a:p>
          <a:p>
            <a:endParaRPr lang="en-US"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85278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34857"/>
            <a:ext cx="8534400" cy="4324261"/>
          </a:xfrm>
          <a:prstGeom prst="rect">
            <a:avLst/>
          </a:prstGeom>
        </p:spPr>
        <p:txBody>
          <a:bodyPr wrap="square">
            <a:spAutoFit/>
          </a:bodyPr>
          <a:lstStyle/>
          <a:p>
            <a:pPr marL="265113" lvl="1" indent="-79375"/>
            <a:r>
              <a:rPr lang="en-US" sz="4000" b="1" dirty="0">
                <a:solidFill>
                  <a:schemeClr val="tx2"/>
                </a:solidFill>
                <a:latin typeface="+mj-lt"/>
                <a:ea typeface="+mj-ea"/>
                <a:cs typeface="+mj-cs"/>
              </a:rPr>
              <a:t>Factors – Test for Impairment         </a:t>
            </a:r>
            <a:r>
              <a:rPr lang="en-US" sz="3200" b="1" dirty="0" err="1">
                <a:solidFill>
                  <a:schemeClr val="tx2"/>
                </a:solidFill>
                <a:latin typeface="+mj-lt"/>
                <a:ea typeface="+mj-ea"/>
                <a:cs typeface="+mj-cs"/>
              </a:rPr>
              <a:t>Contd</a:t>
            </a:r>
            <a:r>
              <a:rPr lang="en-US" sz="3200" b="1" dirty="0">
                <a:solidFill>
                  <a:schemeClr val="tx2"/>
                </a:solidFill>
                <a:latin typeface="+mj-lt"/>
                <a:ea typeface="+mj-ea"/>
                <a:cs typeface="+mj-cs"/>
              </a:rPr>
              <a:t>…</a:t>
            </a:r>
          </a:p>
          <a:p>
            <a:pPr lvl="1">
              <a:buFontTx/>
              <a:buChar char="•"/>
            </a:pPr>
            <a:endParaRPr lang="en-US" dirty="0"/>
          </a:p>
          <a:p>
            <a:pPr lvl="1">
              <a:buFontTx/>
              <a:buChar char="•"/>
            </a:pPr>
            <a:r>
              <a:rPr lang="en-US" sz="2100" dirty="0"/>
              <a:t> </a:t>
            </a:r>
            <a:r>
              <a:rPr lang="en-US" sz="2000" b="1" dirty="0"/>
              <a:t>Internal Source of Information</a:t>
            </a:r>
          </a:p>
          <a:p>
            <a:pPr lvl="1">
              <a:buFontTx/>
              <a:buChar char="•"/>
            </a:pPr>
            <a:endParaRPr lang="en-US" sz="2000" b="1" dirty="0"/>
          </a:p>
          <a:p>
            <a:pPr lvl="2">
              <a:buFontTx/>
              <a:buChar char="•"/>
            </a:pPr>
            <a:r>
              <a:rPr lang="en-US" sz="2000" dirty="0"/>
              <a:t>  Obsolesce of assets or physical damage of assets</a:t>
            </a:r>
          </a:p>
          <a:p>
            <a:pPr lvl="2">
              <a:buFontTx/>
              <a:buChar char="•"/>
            </a:pPr>
            <a:endParaRPr lang="en-US" sz="2000" dirty="0"/>
          </a:p>
          <a:p>
            <a:pPr lvl="2">
              <a:buFontTx/>
              <a:buChar char="•"/>
            </a:pPr>
            <a:r>
              <a:rPr lang="en-US" sz="2000" dirty="0"/>
              <a:t>  Internal plans to re-organize / discontinue operations</a:t>
            </a:r>
          </a:p>
          <a:p>
            <a:pPr lvl="2">
              <a:buFontTx/>
              <a:buChar char="•"/>
            </a:pPr>
            <a:endParaRPr lang="en-US" sz="2000" dirty="0"/>
          </a:p>
          <a:p>
            <a:pPr lvl="2">
              <a:buFontTx/>
              <a:buChar char="•"/>
            </a:pPr>
            <a:r>
              <a:rPr lang="en-US" sz="2000" dirty="0"/>
              <a:t>  Economic performance of asset worst than expected</a:t>
            </a:r>
          </a:p>
          <a:p>
            <a:pPr>
              <a:buFontTx/>
              <a:buChar char="•"/>
            </a:pPr>
            <a:endParaRPr lang="en-US" b="1" dirty="0"/>
          </a:p>
          <a:p>
            <a:pPr lvl="1"/>
            <a:endParaRPr lang="en-US" sz="800" b="1" dirty="0"/>
          </a:p>
          <a:p>
            <a:pPr lvl="2"/>
            <a:endParaRPr lang="en-US" b="1"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291761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271670" y="731222"/>
            <a:ext cx="8229600" cy="4370427"/>
          </a:xfrm>
          <a:prstGeom prst="rect">
            <a:avLst/>
          </a:prstGeom>
          <a:noFill/>
          <a:ln w="9525">
            <a:noFill/>
            <a:miter lim="800000"/>
            <a:headEnd/>
            <a:tailEnd/>
          </a:ln>
          <a:effectLst/>
        </p:spPr>
        <p:txBody>
          <a:bodyPr wrap="square" anchor="ctr">
            <a:spAutoFit/>
          </a:bodyPr>
          <a:lstStyle/>
          <a:p>
            <a:pPr lvl="1" indent="-457200"/>
            <a:r>
              <a:rPr lang="en-US" sz="4000" b="1" dirty="0">
                <a:solidFill>
                  <a:schemeClr val="tx2"/>
                </a:solidFill>
                <a:latin typeface="+mj-lt"/>
                <a:ea typeface="+mj-ea"/>
                <a:cs typeface="+mj-cs"/>
              </a:rPr>
              <a:t>Impairment Testing – How ?</a:t>
            </a:r>
          </a:p>
          <a:p>
            <a:pPr lvl="1"/>
            <a:r>
              <a:rPr lang="en-US" dirty="0"/>
              <a:t> </a:t>
            </a:r>
          </a:p>
          <a:p>
            <a:pPr lvl="1">
              <a:buFontTx/>
              <a:buChar char="•"/>
            </a:pPr>
            <a:r>
              <a:rPr lang="en-US" sz="2000" dirty="0"/>
              <a:t> Identify Cash Generating Unit (CGU) : Smallest independent source of revenue</a:t>
            </a:r>
          </a:p>
          <a:p>
            <a:pPr lvl="1"/>
            <a:endParaRPr lang="en-US" sz="2000" dirty="0"/>
          </a:p>
          <a:p>
            <a:pPr lvl="1"/>
            <a:r>
              <a:rPr lang="en-US" sz="2000" dirty="0"/>
              <a:t>   (Product of CGU has active market even though consumed internally                example </a:t>
            </a:r>
            <a:r>
              <a:rPr lang="en-US" sz="2000" dirty="0" err="1"/>
              <a:t>tyre</a:t>
            </a:r>
            <a:r>
              <a:rPr lang="en-US" sz="2000" dirty="0"/>
              <a:t> tubes)</a:t>
            </a:r>
          </a:p>
          <a:p>
            <a:pPr lvl="1"/>
            <a:endParaRPr lang="en-US" sz="2000" dirty="0"/>
          </a:p>
          <a:p>
            <a:pPr lvl="1" indent="-457200"/>
            <a:r>
              <a:rPr lang="en-US" sz="2000" b="1" dirty="0"/>
              <a:t>Impairment Loss = Carrying Amount – Recoverable Amount</a:t>
            </a:r>
          </a:p>
          <a:p>
            <a:pPr marL="450850" lvl="2"/>
            <a:r>
              <a:rPr lang="en-US" sz="2000" dirty="0"/>
              <a:t>  </a:t>
            </a:r>
          </a:p>
          <a:p>
            <a:pPr marL="622300" lvl="2" indent="-171450">
              <a:buFontTx/>
              <a:buChar char="•"/>
            </a:pPr>
            <a:r>
              <a:rPr lang="en-US" sz="2000" dirty="0"/>
              <a:t>  First apply to individual asset.</a:t>
            </a:r>
          </a:p>
          <a:p>
            <a:pPr marL="622300" lvl="2" indent="-171450">
              <a:buFontTx/>
              <a:buChar char="•"/>
            </a:pPr>
            <a:endParaRPr lang="en-US" sz="2000" dirty="0"/>
          </a:p>
          <a:p>
            <a:pPr marL="622300" lvl="2" indent="-171450">
              <a:buFontTx/>
              <a:buChar char="•"/>
            </a:pPr>
            <a:r>
              <a:rPr lang="en-US" sz="2000" dirty="0"/>
              <a:t>  If RA for individual asset cannot be worked out use CGU.</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6082541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80728"/>
            <a:ext cx="8305800" cy="5293757"/>
          </a:xfrm>
          <a:prstGeom prst="rect">
            <a:avLst/>
          </a:prstGeom>
        </p:spPr>
        <p:txBody>
          <a:bodyPr wrap="square">
            <a:spAutoFit/>
          </a:bodyPr>
          <a:lstStyle/>
          <a:p>
            <a:pPr lvl="1" indent="-457200"/>
            <a:r>
              <a:rPr lang="en-US" sz="3500" b="1" dirty="0">
                <a:solidFill>
                  <a:schemeClr val="tx2"/>
                </a:solidFill>
                <a:latin typeface="+mj-lt"/>
                <a:ea typeface="+mj-ea"/>
                <a:cs typeface="+mj-cs"/>
              </a:rPr>
              <a:t>Recoverable</a:t>
            </a:r>
            <a:r>
              <a:rPr lang="en-US" sz="4000" b="1" dirty="0">
                <a:solidFill>
                  <a:schemeClr val="tx2"/>
                </a:solidFill>
                <a:latin typeface="+mj-lt"/>
                <a:ea typeface="+mj-ea"/>
                <a:cs typeface="+mj-cs"/>
              </a:rPr>
              <a:t> </a:t>
            </a:r>
            <a:r>
              <a:rPr lang="en-US" sz="3500" b="1" dirty="0">
                <a:solidFill>
                  <a:schemeClr val="tx2"/>
                </a:solidFill>
                <a:latin typeface="+mj-lt"/>
                <a:ea typeface="+mj-ea"/>
                <a:cs typeface="+mj-cs"/>
              </a:rPr>
              <a:t>Amount is</a:t>
            </a:r>
            <a:r>
              <a:rPr lang="en-US" sz="4000" b="1" dirty="0">
                <a:solidFill>
                  <a:schemeClr val="tx2"/>
                </a:solidFill>
                <a:latin typeface="+mj-lt"/>
                <a:ea typeface="+mj-ea"/>
                <a:cs typeface="+mj-cs"/>
              </a:rPr>
              <a:t> :</a:t>
            </a:r>
          </a:p>
          <a:p>
            <a:endParaRPr lang="en-US" b="1" dirty="0"/>
          </a:p>
          <a:p>
            <a:r>
              <a:rPr lang="en-US" sz="2000" b="1" dirty="0"/>
              <a:t>Higher of :</a:t>
            </a:r>
          </a:p>
          <a:p>
            <a:endParaRPr lang="en-US" sz="2000" b="1" dirty="0"/>
          </a:p>
          <a:p>
            <a:pPr marL="542925" lvl="2" indent="-185738">
              <a:buFontTx/>
              <a:buChar char="•"/>
            </a:pPr>
            <a:r>
              <a:rPr lang="en-US" sz="2000" dirty="0"/>
              <a:t>  Fair Value less cost to sell</a:t>
            </a:r>
          </a:p>
          <a:p>
            <a:pPr lvl="2">
              <a:buFontTx/>
              <a:buChar char="•"/>
            </a:pPr>
            <a:endParaRPr lang="en-US" sz="2000" dirty="0"/>
          </a:p>
          <a:p>
            <a:pPr marL="542925" lvl="2" indent="-185738">
              <a:buFontTx/>
              <a:buChar char="•"/>
            </a:pPr>
            <a:r>
              <a:rPr lang="en-US" sz="2000" dirty="0"/>
              <a:t>  Value in Use</a:t>
            </a:r>
          </a:p>
          <a:p>
            <a:pPr>
              <a:buFontTx/>
              <a:buChar char="•"/>
            </a:pPr>
            <a:endParaRPr lang="en-US" sz="2000" dirty="0"/>
          </a:p>
          <a:p>
            <a:pPr marL="0" lvl="1"/>
            <a:r>
              <a:rPr lang="en-US" sz="2000" dirty="0"/>
              <a:t>Value in Use = Present Value of future cash flows of CGU and on ultimate disposal</a:t>
            </a:r>
          </a:p>
          <a:p>
            <a:pPr marL="0" lvl="1"/>
            <a:endParaRPr lang="en-US" sz="2000" dirty="0"/>
          </a:p>
          <a:p>
            <a:pPr marL="0" lvl="1"/>
            <a:r>
              <a:rPr lang="en-US" sz="2000" dirty="0"/>
              <a:t>Some special machines may not have a </a:t>
            </a:r>
            <a:r>
              <a:rPr lang="en-US" sz="2000" dirty="0" err="1"/>
              <a:t>Realisable</a:t>
            </a:r>
            <a:r>
              <a:rPr lang="en-US" sz="2000" dirty="0"/>
              <a:t> Value – Apply Value in Use.</a:t>
            </a:r>
          </a:p>
          <a:p>
            <a:pPr marL="0" lvl="1"/>
            <a:endParaRPr lang="en-US" sz="2000" dirty="0"/>
          </a:p>
          <a:p>
            <a:pPr marL="0" lvl="1"/>
            <a:r>
              <a:rPr lang="en-US" sz="2000" dirty="0"/>
              <a:t>In case of SMC, VIU can be worked out based on a Reasonable Estimate of the Value.</a:t>
            </a:r>
          </a:p>
          <a:p>
            <a:pPr lvl="1"/>
            <a:r>
              <a:rPr lang="en-US" sz="2000" dirty="0"/>
              <a:t> </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198238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228600" y="914400"/>
            <a:ext cx="8762999" cy="4693593"/>
          </a:xfrm>
          <a:prstGeom prst="rect">
            <a:avLst/>
          </a:prstGeom>
          <a:noFill/>
          <a:ln w="9525">
            <a:noFill/>
            <a:miter lim="800000"/>
            <a:headEnd/>
            <a:tailEnd/>
          </a:ln>
          <a:effectLst/>
        </p:spPr>
        <p:txBody>
          <a:bodyPr wrap="square" anchor="ctr">
            <a:spAutoFit/>
          </a:bodyPr>
          <a:lstStyle/>
          <a:p>
            <a:pPr lvl="1" indent="-365125"/>
            <a:r>
              <a:rPr lang="en-US" sz="4000" b="1" dirty="0">
                <a:solidFill>
                  <a:schemeClr val="tx2"/>
                </a:solidFill>
                <a:latin typeface="+mj-lt"/>
                <a:ea typeface="+mj-ea"/>
                <a:cs typeface="+mj-cs"/>
              </a:rPr>
              <a:t>Factors for calculating VIU :</a:t>
            </a:r>
          </a:p>
          <a:p>
            <a:endParaRPr lang="en-US" b="1" dirty="0"/>
          </a:p>
          <a:p>
            <a:pPr marL="185738" lvl="1" indent="-93663">
              <a:buFontTx/>
              <a:buChar char="•"/>
            </a:pPr>
            <a:r>
              <a:rPr lang="en-US" sz="2100" b="1" dirty="0"/>
              <a:t> </a:t>
            </a:r>
            <a:r>
              <a:rPr lang="en-US" sz="2000" b="1" dirty="0"/>
              <a:t>Cash Flows </a:t>
            </a:r>
          </a:p>
          <a:p>
            <a:pPr marL="185738" lvl="1" indent="-93663">
              <a:buFontTx/>
              <a:buChar char="•"/>
            </a:pPr>
            <a:endParaRPr lang="en-US" sz="2000" b="1" dirty="0"/>
          </a:p>
          <a:p>
            <a:pPr marL="542925" lvl="2" indent="-185738">
              <a:buFontTx/>
              <a:buChar char="•"/>
              <a:tabLst>
                <a:tab pos="542925" algn="l"/>
              </a:tabLst>
            </a:pPr>
            <a:r>
              <a:rPr lang="en-US" sz="2000" dirty="0"/>
              <a:t>  Based on Supportable assumptions – greater weightage to external evidence</a:t>
            </a:r>
          </a:p>
          <a:p>
            <a:pPr marL="542925" lvl="2" indent="-185738">
              <a:buFontTx/>
              <a:buChar char="•"/>
              <a:tabLst>
                <a:tab pos="542925" algn="l"/>
              </a:tabLst>
            </a:pPr>
            <a:r>
              <a:rPr lang="en-US" sz="2000" dirty="0"/>
              <a:t>  Maximum for five years</a:t>
            </a:r>
          </a:p>
          <a:p>
            <a:pPr marL="542925" lvl="2" indent="-185738">
              <a:buFontTx/>
              <a:buChar char="•"/>
              <a:tabLst>
                <a:tab pos="542925" algn="l"/>
              </a:tabLst>
            </a:pPr>
            <a:r>
              <a:rPr lang="en-US" sz="2000" dirty="0"/>
              <a:t>  Cash Flow projections based on recent forecast with steady or declining growth rate</a:t>
            </a:r>
          </a:p>
          <a:p>
            <a:pPr marL="542925" lvl="2" indent="-185738">
              <a:buFontTx/>
              <a:buChar char="•"/>
              <a:tabLst>
                <a:tab pos="542925" algn="l"/>
              </a:tabLst>
            </a:pPr>
            <a:r>
              <a:rPr lang="en-US" sz="2000" dirty="0"/>
              <a:t>  Current Conditions - Do not consider future expenditure and its revenue</a:t>
            </a:r>
          </a:p>
          <a:p>
            <a:pPr marL="542925" lvl="2" indent="-185738">
              <a:buFontTx/>
              <a:buChar char="•"/>
              <a:tabLst>
                <a:tab pos="542925" algn="l"/>
              </a:tabLst>
            </a:pPr>
            <a:r>
              <a:rPr lang="en-US" sz="2000" dirty="0"/>
              <a:t>  Residual Value</a:t>
            </a:r>
          </a:p>
          <a:p>
            <a:pPr marL="542925" lvl="2" indent="-185738">
              <a:buFontTx/>
              <a:buChar char="•"/>
              <a:tabLst>
                <a:tab pos="542925" algn="l"/>
              </a:tabLst>
            </a:pPr>
            <a:r>
              <a:rPr lang="en-US" sz="2000" dirty="0"/>
              <a:t>  No financial activities</a:t>
            </a:r>
          </a:p>
          <a:p>
            <a:pPr marL="542925" lvl="2" indent="-185738">
              <a:buFontTx/>
              <a:buChar char="•"/>
              <a:tabLst>
                <a:tab pos="542925" algn="l"/>
              </a:tabLst>
            </a:pPr>
            <a:r>
              <a:rPr lang="en-US" sz="2000" dirty="0"/>
              <a:t>  Before tax impacts</a:t>
            </a:r>
          </a:p>
          <a:p>
            <a:pPr marL="542925" lvl="2" indent="-185738">
              <a:buFontTx/>
              <a:buChar char="•"/>
              <a:tabLst>
                <a:tab pos="542925" algn="l"/>
              </a:tabLst>
            </a:pPr>
            <a:r>
              <a:rPr lang="en-US" sz="2000" dirty="0"/>
              <a:t>  Forex – PV as per foreign currency translated on valuation date.</a:t>
            </a:r>
          </a:p>
          <a:p>
            <a:pPr marL="542925" lvl="2" indent="-185738">
              <a:buFontTx/>
              <a:buChar char="•"/>
              <a:tabLst>
                <a:tab pos="542925" algn="l"/>
              </a:tabLst>
            </a:pPr>
            <a:r>
              <a:rPr lang="en-US" sz="2000" dirty="0"/>
              <a:t>  Restructuring only if committed.</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87325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a:bodyPr>
          <a:lstStyle/>
          <a:p>
            <a:r>
              <a:rPr lang="en-IN" dirty="0"/>
              <a:t>Disclosures for MSME and Levels</a:t>
            </a:r>
          </a:p>
        </p:txBody>
      </p:sp>
      <p:sp>
        <p:nvSpPr>
          <p:cNvPr id="3" name="Content Placeholder 2"/>
          <p:cNvSpPr>
            <a:spLocks noGrp="1"/>
          </p:cNvSpPr>
          <p:nvPr>
            <p:ph sz="quarter" idx="1"/>
          </p:nvPr>
        </p:nvSpPr>
        <p:spPr>
          <a:xfrm>
            <a:off x="457200" y="2151888"/>
            <a:ext cx="8229600" cy="4325112"/>
          </a:xfrm>
        </p:spPr>
        <p:txBody>
          <a:bodyPr>
            <a:normAutofit lnSpcReduction="10000"/>
          </a:bodyPr>
          <a:lstStyle/>
          <a:p>
            <a:r>
              <a:rPr lang="en-IN" dirty="0"/>
              <a:t>Level I changes to II/III/IV or from one level to lower level :</a:t>
            </a:r>
          </a:p>
          <a:p>
            <a:pPr lvl="1"/>
            <a:r>
              <a:rPr lang="en-IN" dirty="0"/>
              <a:t>Apply earlier level unless for 2 consecutive years lower level </a:t>
            </a:r>
            <a:r>
              <a:rPr lang="en-IN" dirty="0" err="1"/>
              <a:t>ie</a:t>
            </a:r>
            <a:r>
              <a:rPr lang="en-IN" dirty="0"/>
              <a:t> Level I to Level II for 2 consecutive years.</a:t>
            </a:r>
          </a:p>
          <a:p>
            <a:pPr lvl="1"/>
            <a:r>
              <a:rPr lang="en-IN" dirty="0"/>
              <a:t>Give disclosure in notes</a:t>
            </a:r>
          </a:p>
          <a:p>
            <a:r>
              <a:rPr lang="en-IN" dirty="0"/>
              <a:t>Exemption available but some not availed will disclose in the Notes:</a:t>
            </a:r>
          </a:p>
          <a:p>
            <a:pPr lvl="1"/>
            <a:r>
              <a:rPr lang="en-IN" dirty="0"/>
              <a:t>State which exemption have been availed</a:t>
            </a:r>
          </a:p>
          <a:p>
            <a:r>
              <a:rPr lang="en-IN" dirty="0"/>
              <a:t>All exemptions not availed</a:t>
            </a:r>
          </a:p>
          <a:p>
            <a:pPr lvl="1"/>
            <a:r>
              <a:rPr lang="en-IN" dirty="0"/>
              <a:t>Disclose in Notes</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8134285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8489"/>
            <a:ext cx="8458200" cy="5509200"/>
          </a:xfrm>
          <a:prstGeom prst="rect">
            <a:avLst/>
          </a:prstGeom>
        </p:spPr>
        <p:txBody>
          <a:bodyPr wrap="square">
            <a:spAutoFit/>
          </a:bodyPr>
          <a:lstStyle/>
          <a:p>
            <a:r>
              <a:rPr lang="en-US" sz="2000" dirty="0"/>
              <a:t>Discount Rate – how determined </a:t>
            </a:r>
          </a:p>
          <a:p>
            <a:endParaRPr lang="en-US" sz="1400" dirty="0"/>
          </a:p>
          <a:p>
            <a:pPr marL="342900" indent="-342900">
              <a:buFont typeface="Arial" panose="020B0604020202020204" pitchFamily="34" charset="0"/>
              <a:buChar char="•"/>
            </a:pPr>
            <a:r>
              <a:rPr lang="en-US" sz="2000" dirty="0"/>
              <a:t>Discounting rate – current market rate pre-tax covering risks specific to the asset</a:t>
            </a:r>
            <a:r>
              <a:rPr lang="en-US" dirty="0"/>
              <a:t>.</a:t>
            </a:r>
          </a:p>
          <a:p>
            <a:endParaRPr lang="en-US" sz="1400" dirty="0"/>
          </a:p>
          <a:p>
            <a:pPr marL="800100" lvl="1" indent="-342900">
              <a:buFont typeface="Arial" panose="020B0604020202020204" pitchFamily="34" charset="0"/>
              <a:buChar char="•"/>
            </a:pPr>
            <a:r>
              <a:rPr lang="en-US" sz="2000" dirty="0"/>
              <a:t>Enterprise’s Weighted Average Cost of Capital</a:t>
            </a:r>
          </a:p>
          <a:p>
            <a:endParaRPr lang="en-US" sz="1400" dirty="0"/>
          </a:p>
          <a:p>
            <a:pPr marL="800100" lvl="1" indent="-342900">
              <a:buFont typeface="Arial" panose="020B0604020202020204" pitchFamily="34" charset="0"/>
              <a:buChar char="•"/>
            </a:pPr>
            <a:r>
              <a:rPr lang="en-US" sz="2000" dirty="0"/>
              <a:t>Enterprise’s Incremental Borrowing Cost</a:t>
            </a:r>
          </a:p>
          <a:p>
            <a:endParaRPr lang="en-US" sz="1400" dirty="0"/>
          </a:p>
          <a:p>
            <a:pPr marL="800100" lvl="1" indent="-342900">
              <a:buFont typeface="Arial" panose="020B0604020202020204" pitchFamily="34" charset="0"/>
              <a:buChar char="•"/>
            </a:pPr>
            <a:r>
              <a:rPr lang="en-US" sz="2000" dirty="0"/>
              <a:t>Other Market Borrowing Rates</a:t>
            </a:r>
          </a:p>
          <a:p>
            <a:endParaRPr lang="en-US" sz="1400" dirty="0"/>
          </a:p>
          <a:p>
            <a:r>
              <a:rPr lang="en-US" sz="2000" b="1" dirty="0"/>
              <a:t>Adjust the above :</a:t>
            </a:r>
          </a:p>
          <a:p>
            <a:pPr marL="800100" lvl="1" indent="-342900">
              <a:buFont typeface="Arial" panose="020B0604020202020204" pitchFamily="34" charset="0"/>
              <a:buChar char="•"/>
            </a:pPr>
            <a:r>
              <a:rPr lang="en-US" dirty="0"/>
              <a:t>Add specific risks associated with cash flows</a:t>
            </a:r>
          </a:p>
          <a:p>
            <a:pPr marL="800100" lvl="1" indent="-342900">
              <a:buFont typeface="Arial" panose="020B0604020202020204" pitchFamily="34" charset="0"/>
              <a:buChar char="•"/>
            </a:pPr>
            <a:r>
              <a:rPr lang="en-US" dirty="0"/>
              <a:t>Deduct risks not relevant to cash flows</a:t>
            </a:r>
          </a:p>
          <a:p>
            <a:pPr marL="342900" indent="-342900"/>
            <a:endParaRPr lang="en-US" sz="1400" dirty="0"/>
          </a:p>
          <a:p>
            <a:pPr marL="342900" indent="-342900"/>
            <a:r>
              <a:rPr lang="en-US" sz="2000" b="1" dirty="0"/>
              <a:t>Consider :</a:t>
            </a:r>
          </a:p>
          <a:p>
            <a:pPr marL="800100" lvl="1" indent="-342900">
              <a:buFont typeface="Arial" pitchFamily="34" charset="0"/>
              <a:buChar char="•"/>
            </a:pPr>
            <a:r>
              <a:rPr lang="en-US" dirty="0"/>
              <a:t>Country Risk</a:t>
            </a:r>
          </a:p>
          <a:p>
            <a:pPr marL="800100" lvl="1" indent="-342900">
              <a:buFont typeface="Arial" pitchFamily="34" charset="0"/>
              <a:buChar char="•"/>
            </a:pPr>
            <a:r>
              <a:rPr lang="en-US" dirty="0"/>
              <a:t>Currency Risk</a:t>
            </a:r>
          </a:p>
          <a:p>
            <a:pPr marL="800100" lvl="1" indent="-342900">
              <a:buFont typeface="Arial" pitchFamily="34" charset="0"/>
              <a:buChar char="•"/>
            </a:pPr>
            <a:r>
              <a:rPr lang="en-US" dirty="0"/>
              <a:t>Price Risk</a:t>
            </a:r>
          </a:p>
          <a:p>
            <a:pPr marL="800100" lvl="1" indent="-342900">
              <a:buFont typeface="Arial" pitchFamily="34" charset="0"/>
              <a:buChar char="•"/>
            </a:pPr>
            <a:r>
              <a:rPr lang="en-US" dirty="0"/>
              <a:t>Cash Flow Risk</a:t>
            </a:r>
            <a:endParaRPr lang="en-IN"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540443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87071"/>
            <a:ext cx="8534400" cy="5232202"/>
          </a:xfrm>
          <a:prstGeom prst="rect">
            <a:avLst/>
          </a:prstGeom>
        </p:spPr>
        <p:txBody>
          <a:bodyPr wrap="square">
            <a:spAutoFit/>
          </a:bodyPr>
          <a:lstStyle/>
          <a:p>
            <a:r>
              <a:rPr lang="en-IN" sz="3600" b="1" dirty="0">
                <a:solidFill>
                  <a:schemeClr val="tx2"/>
                </a:solidFill>
                <a:latin typeface="+mj-lt"/>
                <a:ea typeface="+mj-ea"/>
                <a:cs typeface="+mj-cs"/>
              </a:rPr>
              <a:t>How to identify assets for impairment</a:t>
            </a:r>
          </a:p>
          <a:p>
            <a:endParaRPr lang="en-IN" dirty="0"/>
          </a:p>
          <a:p>
            <a:r>
              <a:rPr lang="en-IN" sz="2000" dirty="0"/>
              <a:t>First identify individual assets which have independent cash flows</a:t>
            </a:r>
          </a:p>
          <a:p>
            <a:endParaRPr lang="en-IN" sz="2000" dirty="0"/>
          </a:p>
          <a:p>
            <a:r>
              <a:rPr lang="en-IN" sz="2000" dirty="0"/>
              <a:t>If such assets not available, find cluster of assets (Cash Generating Unit – CGU to which such asset belongs)</a:t>
            </a:r>
          </a:p>
          <a:p>
            <a:endParaRPr lang="en-IN" sz="2000" dirty="0"/>
          </a:p>
          <a:p>
            <a:r>
              <a:rPr lang="en-IN" sz="2000" b="1" dirty="0"/>
              <a:t>For example – </a:t>
            </a:r>
          </a:p>
          <a:p>
            <a:endParaRPr lang="en-IN" sz="2000" dirty="0"/>
          </a:p>
          <a:p>
            <a:r>
              <a:rPr lang="en-IN" sz="2000" dirty="0"/>
              <a:t>One individual machine in a manufacturing line performing only one activity and its cash flow is dependant on the output of the entire production line.</a:t>
            </a:r>
          </a:p>
          <a:p>
            <a:r>
              <a:rPr lang="en-IN" sz="2000" dirty="0"/>
              <a:t> </a:t>
            </a:r>
          </a:p>
          <a:p>
            <a:r>
              <a:rPr lang="en-IN" sz="2000" dirty="0"/>
              <a:t>– Entire Production Line is CGU</a:t>
            </a:r>
          </a:p>
          <a:p>
            <a:endParaRPr lang="en-IN" sz="2000" dirty="0"/>
          </a:p>
          <a:p>
            <a:r>
              <a:rPr lang="en-IN" sz="2000" dirty="0"/>
              <a:t>In some case some of the output may be used internally – example Tyres in Automobile Manufacturing unit</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044639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9639"/>
            <a:ext cx="8458200" cy="5324535"/>
          </a:xfrm>
          <a:prstGeom prst="rect">
            <a:avLst/>
          </a:prstGeom>
        </p:spPr>
        <p:txBody>
          <a:bodyPr wrap="square">
            <a:spAutoFit/>
          </a:bodyPr>
          <a:lstStyle/>
          <a:p>
            <a:pPr marL="0" lvl="1">
              <a:tabLst>
                <a:tab pos="1143000" algn="l"/>
              </a:tabLst>
            </a:pPr>
            <a:r>
              <a:rPr lang="en-US" sz="2000" b="1" dirty="0"/>
              <a:t>Treatment of Impairment Loss :</a:t>
            </a:r>
          </a:p>
          <a:p>
            <a:pPr lvl="1">
              <a:buFontTx/>
              <a:buChar char="•"/>
              <a:tabLst>
                <a:tab pos="1143000" algn="l"/>
              </a:tabLst>
            </a:pPr>
            <a:endParaRPr lang="en-US" sz="2000" b="1" dirty="0"/>
          </a:p>
          <a:p>
            <a:pPr marL="542925" lvl="2" indent="-92075">
              <a:buFontTx/>
              <a:buChar char="•"/>
              <a:tabLst>
                <a:tab pos="1143000" algn="l"/>
              </a:tabLst>
            </a:pPr>
            <a:r>
              <a:rPr lang="en-US" sz="2000" dirty="0"/>
              <a:t>  Carrying Amount –Recoverable Amount = P&amp;L</a:t>
            </a:r>
          </a:p>
          <a:p>
            <a:pPr marL="542925" lvl="2" indent="-92075">
              <a:buFontTx/>
              <a:buChar char="•"/>
              <a:tabLst>
                <a:tab pos="1143000" algn="l"/>
              </a:tabLst>
            </a:pPr>
            <a:endParaRPr lang="en-US" sz="2000" dirty="0"/>
          </a:p>
          <a:p>
            <a:pPr marL="542925" lvl="2" indent="-92075">
              <a:buFontTx/>
              <a:buChar char="•"/>
              <a:tabLst>
                <a:tab pos="1143000" algn="l"/>
              </a:tabLst>
            </a:pPr>
            <a:r>
              <a:rPr lang="en-US" sz="2000" dirty="0"/>
              <a:t>  If Carrying Amount is revalued </a:t>
            </a:r>
          </a:p>
          <a:p>
            <a:pPr lvl="2">
              <a:tabLst>
                <a:tab pos="1143000" algn="l"/>
              </a:tabLst>
            </a:pPr>
            <a:r>
              <a:rPr lang="en-US" sz="2000" dirty="0"/>
              <a:t>	- first reduce Revaluation reserve to that extent and</a:t>
            </a:r>
          </a:p>
          <a:p>
            <a:pPr lvl="2">
              <a:tabLst>
                <a:tab pos="1143000" algn="l"/>
              </a:tabLst>
            </a:pPr>
            <a:r>
              <a:rPr lang="en-US" sz="2000" dirty="0"/>
              <a:t>	- balance to P&amp;L</a:t>
            </a:r>
          </a:p>
          <a:p>
            <a:pPr lvl="2">
              <a:buFontTx/>
              <a:buChar char="•"/>
              <a:tabLst>
                <a:tab pos="1143000" algn="l"/>
              </a:tabLst>
            </a:pPr>
            <a:endParaRPr lang="en-US" sz="2000" dirty="0"/>
          </a:p>
          <a:p>
            <a:pPr marL="0" lvl="1">
              <a:tabLst>
                <a:tab pos="1143000" algn="l"/>
              </a:tabLst>
            </a:pPr>
            <a:r>
              <a:rPr lang="en-US" sz="2000" b="1" dirty="0"/>
              <a:t>If RA is negative = provide a liability if other Standards permit else take Carrying Amount as NIL</a:t>
            </a:r>
          </a:p>
          <a:p>
            <a:pPr marL="0" lvl="1">
              <a:tabLst>
                <a:tab pos="1143000" algn="l"/>
              </a:tabLst>
            </a:pPr>
            <a:endParaRPr lang="en-US" sz="2000" dirty="0"/>
          </a:p>
          <a:p>
            <a:pPr marL="185738" lvl="1" indent="-185738">
              <a:tabLst>
                <a:tab pos="1143000" algn="l"/>
              </a:tabLst>
            </a:pPr>
            <a:r>
              <a:rPr lang="en-US" sz="2000" dirty="0"/>
              <a:t>Deferred Tax Impact due to Impairment</a:t>
            </a:r>
          </a:p>
          <a:p>
            <a:pPr lvl="1">
              <a:tabLst>
                <a:tab pos="1143000" algn="l"/>
              </a:tabLst>
            </a:pPr>
            <a:endParaRPr lang="en-US" sz="2000" dirty="0"/>
          </a:p>
          <a:p>
            <a:pPr marL="0" lvl="1">
              <a:tabLst>
                <a:tab pos="1143000" algn="l"/>
              </a:tabLst>
            </a:pPr>
            <a:r>
              <a:rPr lang="en-US" sz="2000" dirty="0"/>
              <a:t>Impairment Loss creates timing difference in tax computation as Impairment Loss is not allowable as expense</a:t>
            </a:r>
          </a:p>
          <a:p>
            <a:pPr marL="185738" lvl="1" indent="-185738">
              <a:tabLst>
                <a:tab pos="1143000" algn="l"/>
              </a:tabLst>
            </a:pPr>
            <a:r>
              <a:rPr lang="en-US" sz="2000" dirty="0"/>
              <a:t>Hence </a:t>
            </a:r>
            <a:r>
              <a:rPr lang="en-US" sz="2000" dirty="0" err="1"/>
              <a:t>recognise</a:t>
            </a:r>
            <a:r>
              <a:rPr lang="en-US" sz="2000" dirty="0"/>
              <a:t> DTA as per AS22.</a:t>
            </a:r>
          </a:p>
          <a:p>
            <a:pPr lvl="1">
              <a:tabLst>
                <a:tab pos="1143000" algn="l"/>
              </a:tabLst>
            </a:pPr>
            <a:endParaRPr lang="en-US" sz="2000" b="1"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5579969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9422BC-95F4-4168-B225-7B52A1EC7A49}"/>
              </a:ext>
            </a:extLst>
          </p:cNvPr>
          <p:cNvPicPr>
            <a:picLocks noChangeAspect="1"/>
          </p:cNvPicPr>
          <p:nvPr/>
        </p:nvPicPr>
        <p:blipFill rotWithShape="1">
          <a:blip r:embed="rId2">
            <a:extLst>
              <a:ext uri="{28A0092B-C50C-407E-A947-70E740481C1C}">
                <a14:useLocalDpi xmlns:a14="http://schemas.microsoft.com/office/drawing/2010/main" val="0"/>
              </a:ext>
            </a:extLst>
          </a:blip>
          <a:srcRect r="40800" b="26101"/>
          <a:stretch/>
        </p:blipFill>
        <p:spPr>
          <a:xfrm>
            <a:off x="457200" y="1676400"/>
            <a:ext cx="7491334" cy="4530479"/>
          </a:xfrm>
          <a:prstGeom prst="rect">
            <a:avLst/>
          </a:prstGeom>
        </p:spPr>
      </p:pic>
      <p:sp>
        <p:nvSpPr>
          <p:cNvPr id="8" name="Rectangle 7">
            <a:extLst>
              <a:ext uri="{FF2B5EF4-FFF2-40B4-BE49-F238E27FC236}">
                <a16:creationId xmlns:a16="http://schemas.microsoft.com/office/drawing/2014/main" id="{621FD717-D6E2-4553-9AC2-EB2AFE23FC19}"/>
              </a:ext>
            </a:extLst>
          </p:cNvPr>
          <p:cNvSpPr/>
          <p:nvPr/>
        </p:nvSpPr>
        <p:spPr>
          <a:xfrm>
            <a:off x="685800" y="990600"/>
            <a:ext cx="4000647" cy="461665"/>
          </a:xfrm>
          <a:prstGeom prst="rect">
            <a:avLst/>
          </a:prstGeom>
        </p:spPr>
        <p:txBody>
          <a:bodyPr wrap="none">
            <a:spAutoFit/>
          </a:bodyPr>
          <a:lstStyle/>
          <a:p>
            <a:r>
              <a:rPr lang="en-US" sz="2400" b="1" dirty="0"/>
              <a:t>Accounting for Impairment :</a:t>
            </a:r>
            <a:endParaRPr lang="en-IN" sz="2400" b="1" dirty="0"/>
          </a:p>
        </p:txBody>
      </p:sp>
      <p:sp>
        <p:nvSpPr>
          <p:cNvPr id="4" name="TextBox 3">
            <a:extLst>
              <a:ext uri="{FF2B5EF4-FFF2-40B4-BE49-F238E27FC236}">
                <a16:creationId xmlns:a16="http://schemas.microsoft.com/office/drawing/2014/main" id="{411E02C9-514F-4734-9984-9DD1A4BA17F6}"/>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8047246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1AA6D-BFCB-4C0F-A547-12720CCB7011}"/>
              </a:ext>
            </a:extLst>
          </p:cNvPr>
          <p:cNvSpPr/>
          <p:nvPr/>
        </p:nvSpPr>
        <p:spPr>
          <a:xfrm>
            <a:off x="685800" y="990600"/>
            <a:ext cx="4000647" cy="461665"/>
          </a:xfrm>
          <a:prstGeom prst="rect">
            <a:avLst/>
          </a:prstGeom>
        </p:spPr>
        <p:txBody>
          <a:bodyPr wrap="none">
            <a:spAutoFit/>
          </a:bodyPr>
          <a:lstStyle/>
          <a:p>
            <a:r>
              <a:rPr lang="en-US" sz="2400" b="1" dirty="0"/>
              <a:t>Accounting for Impairment :</a:t>
            </a:r>
            <a:endParaRPr lang="en-IN" sz="2400" b="1" dirty="0"/>
          </a:p>
        </p:txBody>
      </p:sp>
      <p:pic>
        <p:nvPicPr>
          <p:cNvPr id="6" name="Picture 5">
            <a:extLst>
              <a:ext uri="{FF2B5EF4-FFF2-40B4-BE49-F238E27FC236}">
                <a16:creationId xmlns:a16="http://schemas.microsoft.com/office/drawing/2014/main" id="{CFB67C88-0AE4-4F57-9C69-234601E34753}"/>
              </a:ext>
            </a:extLst>
          </p:cNvPr>
          <p:cNvPicPr>
            <a:picLocks noChangeAspect="1"/>
          </p:cNvPicPr>
          <p:nvPr/>
        </p:nvPicPr>
        <p:blipFill rotWithShape="1">
          <a:blip r:embed="rId2">
            <a:extLst>
              <a:ext uri="{28A0092B-C50C-407E-A947-70E740481C1C}">
                <a14:useLocalDpi xmlns:a14="http://schemas.microsoft.com/office/drawing/2010/main" val="0"/>
              </a:ext>
            </a:extLst>
          </a:blip>
          <a:srcRect t="-728" r="39167" b="24770"/>
          <a:stretch/>
        </p:blipFill>
        <p:spPr>
          <a:xfrm>
            <a:off x="674914" y="1676399"/>
            <a:ext cx="6945086" cy="4376355"/>
          </a:xfrm>
          <a:prstGeom prst="rect">
            <a:avLst/>
          </a:prstGeom>
        </p:spPr>
      </p:pic>
      <p:sp>
        <p:nvSpPr>
          <p:cNvPr id="4" name="TextBox 3">
            <a:extLst>
              <a:ext uri="{FF2B5EF4-FFF2-40B4-BE49-F238E27FC236}">
                <a16:creationId xmlns:a16="http://schemas.microsoft.com/office/drawing/2014/main" id="{509C5985-A077-4842-8463-04280078BBD3}"/>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4122896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04800" y="1066800"/>
            <a:ext cx="8610600" cy="2739211"/>
          </a:xfrm>
          <a:prstGeom prst="rect">
            <a:avLst/>
          </a:prstGeom>
          <a:noFill/>
          <a:ln w="9525">
            <a:noFill/>
            <a:miter lim="800000"/>
            <a:headEnd/>
            <a:tailEnd/>
          </a:ln>
          <a:effectLst/>
        </p:spPr>
        <p:txBody>
          <a:bodyPr wrap="square" anchor="ctr">
            <a:spAutoFit/>
          </a:bodyPr>
          <a:lstStyle/>
          <a:p>
            <a:pPr marL="6350" lvl="1">
              <a:tabLst>
                <a:tab pos="1143000" algn="l"/>
              </a:tabLst>
            </a:pPr>
            <a:r>
              <a:rPr lang="en-US" sz="3600" b="1" dirty="0">
                <a:solidFill>
                  <a:schemeClr val="tx2"/>
                </a:solidFill>
                <a:latin typeface="+mj-lt"/>
                <a:ea typeface="+mj-ea"/>
                <a:cs typeface="+mj-cs"/>
              </a:rPr>
              <a:t>Impact of Impairment on Depreciation</a:t>
            </a:r>
          </a:p>
          <a:p>
            <a:pPr lvl="1">
              <a:buFontTx/>
              <a:buChar char="•"/>
              <a:tabLst>
                <a:tab pos="1143000" algn="l"/>
              </a:tabLst>
            </a:pPr>
            <a:endParaRPr lang="en-US" b="1" dirty="0"/>
          </a:p>
          <a:p>
            <a:pPr marL="365125" lvl="1" indent="-179388">
              <a:buFontTx/>
              <a:buChar char="•"/>
              <a:tabLst>
                <a:tab pos="265113" algn="l"/>
                <a:tab pos="1143000" algn="l"/>
              </a:tabLst>
            </a:pPr>
            <a:r>
              <a:rPr lang="en-US" sz="2000" dirty="0"/>
              <a:t> Depreciation to be provided on the assets’ revised carrying amount over its remaining useful life</a:t>
            </a:r>
          </a:p>
          <a:p>
            <a:pPr lvl="1">
              <a:buFontTx/>
              <a:buChar char="•"/>
              <a:tabLst>
                <a:tab pos="1143000" algn="l"/>
              </a:tabLst>
            </a:pPr>
            <a:endParaRPr lang="en-US" sz="2000" dirty="0"/>
          </a:p>
          <a:p>
            <a:pPr marL="357188" lvl="1" indent="-171450">
              <a:buFontTx/>
              <a:buChar char="•"/>
              <a:tabLst>
                <a:tab pos="265113" algn="l"/>
                <a:tab pos="1143000" algn="l"/>
              </a:tabLst>
            </a:pPr>
            <a:r>
              <a:rPr lang="en-US" sz="2000" dirty="0"/>
              <a:t> Previously recognized impairment loss is increased or decreased depending on the circumstances.</a:t>
            </a:r>
          </a:p>
          <a:p>
            <a:pPr lvl="1">
              <a:tabLst>
                <a:tab pos="1143000" algn="l"/>
              </a:tabLst>
            </a:pPr>
            <a:endParaRPr lang="en-US" b="1"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835762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08720"/>
            <a:ext cx="8610600" cy="4724370"/>
          </a:xfrm>
          <a:prstGeom prst="rect">
            <a:avLst/>
          </a:prstGeom>
        </p:spPr>
        <p:txBody>
          <a:bodyPr wrap="square">
            <a:spAutoFit/>
          </a:bodyPr>
          <a:lstStyle/>
          <a:p>
            <a:pPr marL="92075" lvl="1">
              <a:tabLst>
                <a:tab pos="1143000" algn="l"/>
              </a:tabLst>
            </a:pPr>
            <a:r>
              <a:rPr lang="en-US" sz="2100" b="1" dirty="0"/>
              <a:t>Bottoms up test.</a:t>
            </a:r>
          </a:p>
          <a:p>
            <a:pPr lvl="1">
              <a:tabLst>
                <a:tab pos="1143000" algn="l"/>
              </a:tabLst>
            </a:pPr>
            <a:endParaRPr lang="en-US" sz="2000" b="1" dirty="0"/>
          </a:p>
          <a:p>
            <a:pPr marL="265113" lvl="1" indent="-173038">
              <a:tabLst>
                <a:tab pos="1143000" algn="l"/>
              </a:tabLst>
            </a:pPr>
            <a:r>
              <a:rPr lang="en-US" sz="2000" b="1" dirty="0"/>
              <a:t>If goodwill relating to CGU being tested exists in the FS </a:t>
            </a:r>
          </a:p>
          <a:p>
            <a:pPr marL="265113" lvl="1" indent="-173038">
              <a:tabLst>
                <a:tab pos="1143000" algn="l"/>
              </a:tabLst>
            </a:pPr>
            <a:endParaRPr lang="en-US" sz="2000" b="1" dirty="0"/>
          </a:p>
          <a:p>
            <a:pPr marL="835025" lvl="2" indent="-285750">
              <a:buFont typeface="Arial" panose="020B0604020202020204" pitchFamily="34" charset="0"/>
              <a:buChar char="•"/>
              <a:tabLst>
                <a:tab pos="1143000" algn="l"/>
              </a:tabLst>
            </a:pPr>
            <a:r>
              <a:rPr lang="en-US" sz="2000" dirty="0"/>
              <a:t>Identify whether the carrying amount of the goodwill can be allocated</a:t>
            </a:r>
          </a:p>
          <a:p>
            <a:pPr marL="835025" lvl="2" indent="-285750">
              <a:buFont typeface="Arial" panose="020B0604020202020204" pitchFamily="34" charset="0"/>
              <a:buChar char="•"/>
              <a:tabLst>
                <a:tab pos="1143000" algn="l"/>
              </a:tabLst>
            </a:pPr>
            <a:r>
              <a:rPr lang="en-US" sz="2000" dirty="0"/>
              <a:t>Compare the recoverable amount and recognize any impairment loss</a:t>
            </a:r>
          </a:p>
          <a:p>
            <a:pPr marL="265113" lvl="1" indent="-173038">
              <a:tabLst>
                <a:tab pos="1143000" algn="l"/>
              </a:tabLst>
            </a:pPr>
            <a:endParaRPr lang="en-US" sz="2000" u="sng" dirty="0"/>
          </a:p>
          <a:p>
            <a:pPr marL="92075" lvl="1">
              <a:tabLst>
                <a:tab pos="1143000" algn="l"/>
              </a:tabLst>
            </a:pPr>
            <a:r>
              <a:rPr lang="en-US" sz="2100" dirty="0"/>
              <a:t>If  carrying amount of goodwill could not be identified by bottom-up then use ‘</a:t>
            </a:r>
            <a:r>
              <a:rPr lang="en-US" sz="2100" b="1" dirty="0"/>
              <a:t>Top-down’ test</a:t>
            </a:r>
            <a:r>
              <a:rPr lang="en-US" sz="2100" dirty="0"/>
              <a:t>-</a:t>
            </a:r>
          </a:p>
          <a:p>
            <a:pPr marL="265113" lvl="1" indent="-173038">
              <a:buFontTx/>
              <a:buChar char="•"/>
              <a:tabLst>
                <a:tab pos="1143000" algn="l"/>
              </a:tabLst>
            </a:pPr>
            <a:endParaRPr lang="en-US" sz="2000" u="sng" dirty="0"/>
          </a:p>
          <a:p>
            <a:pPr marL="808038" lvl="1" indent="-265113">
              <a:buFont typeface="Arial" panose="020B0604020202020204" pitchFamily="34" charset="0"/>
              <a:buChar char="•"/>
              <a:tabLst>
                <a:tab pos="1143000" algn="l"/>
              </a:tabLst>
            </a:pPr>
            <a:r>
              <a:rPr lang="en-US" sz="2000" dirty="0"/>
              <a:t>Identify smallest unit of CGU where Goodwill can be allocated that is the larger CGU above CGU being tested.</a:t>
            </a:r>
          </a:p>
          <a:p>
            <a:pPr marL="808038" lvl="1" indent="-265113">
              <a:buFont typeface="Arial" panose="020B0604020202020204" pitchFamily="34" charset="0"/>
              <a:buChar char="•"/>
              <a:tabLst>
                <a:tab pos="1143000" algn="l"/>
              </a:tabLst>
            </a:pPr>
            <a:r>
              <a:rPr lang="en-US" sz="2000" dirty="0"/>
              <a:t>Compare recoverable amount of the larger CGU and recognize any impairment loss </a:t>
            </a:r>
          </a:p>
          <a:p>
            <a:pPr lvl="1">
              <a:buFontTx/>
              <a:buChar char="•"/>
              <a:tabLst>
                <a:tab pos="1143000" algn="l"/>
              </a:tabLst>
            </a:pPr>
            <a:endParaRPr lang="en-US" b="1"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561908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67FDF0F-E58A-454A-93B3-1A6E99B6704E}"/>
              </a:ext>
            </a:extLst>
          </p:cNvPr>
          <p:cNvGraphicFramePr>
            <a:graphicFrameLocks noGrp="1"/>
          </p:cNvGraphicFramePr>
          <p:nvPr>
            <p:extLst/>
          </p:nvPr>
        </p:nvGraphicFramePr>
        <p:xfrm>
          <a:off x="609600" y="1397000"/>
          <a:ext cx="7848600" cy="148336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3076293687"/>
                    </a:ext>
                  </a:extLst>
                </a:gridCol>
                <a:gridCol w="1219200">
                  <a:extLst>
                    <a:ext uri="{9D8B030D-6E8A-4147-A177-3AD203B41FA5}">
                      <a16:colId xmlns:a16="http://schemas.microsoft.com/office/drawing/2014/main" val="3617768042"/>
                    </a:ext>
                  </a:extLst>
                </a:gridCol>
                <a:gridCol w="1219200">
                  <a:extLst>
                    <a:ext uri="{9D8B030D-6E8A-4147-A177-3AD203B41FA5}">
                      <a16:colId xmlns:a16="http://schemas.microsoft.com/office/drawing/2014/main" val="1096258736"/>
                    </a:ext>
                  </a:extLst>
                </a:gridCol>
                <a:gridCol w="1066800">
                  <a:extLst>
                    <a:ext uri="{9D8B030D-6E8A-4147-A177-3AD203B41FA5}">
                      <a16:colId xmlns:a16="http://schemas.microsoft.com/office/drawing/2014/main" val="2034581918"/>
                    </a:ext>
                  </a:extLst>
                </a:gridCol>
                <a:gridCol w="1447800">
                  <a:extLst>
                    <a:ext uri="{9D8B030D-6E8A-4147-A177-3AD203B41FA5}">
                      <a16:colId xmlns:a16="http://schemas.microsoft.com/office/drawing/2014/main" val="2221316939"/>
                    </a:ext>
                  </a:extLst>
                </a:gridCol>
              </a:tblGrid>
              <a:tr h="370840">
                <a:tc>
                  <a:txBody>
                    <a:bodyPr/>
                    <a:lstStyle/>
                    <a:p>
                      <a:r>
                        <a:rPr lang="en-US" dirty="0"/>
                        <a:t>CGU</a:t>
                      </a:r>
                      <a:endParaRPr lang="en-IN" dirty="0"/>
                    </a:p>
                  </a:txBody>
                  <a:tcPr/>
                </a:tc>
                <a:tc>
                  <a:txBody>
                    <a:bodyPr/>
                    <a:lstStyle/>
                    <a:p>
                      <a:r>
                        <a:rPr lang="en-US" dirty="0"/>
                        <a:t>A</a:t>
                      </a:r>
                      <a:endParaRPr lang="en-IN" dirty="0"/>
                    </a:p>
                  </a:txBody>
                  <a:tcPr/>
                </a:tc>
                <a:tc>
                  <a:txBody>
                    <a:bodyPr/>
                    <a:lstStyle/>
                    <a:p>
                      <a:r>
                        <a:rPr lang="en-US" dirty="0"/>
                        <a:t>B</a:t>
                      </a:r>
                      <a:endParaRPr lang="en-IN" dirty="0"/>
                    </a:p>
                  </a:txBody>
                  <a:tcPr/>
                </a:tc>
                <a:tc>
                  <a:txBody>
                    <a:bodyPr/>
                    <a:lstStyle/>
                    <a:p>
                      <a:r>
                        <a:rPr lang="en-US" dirty="0"/>
                        <a:t>C</a:t>
                      </a:r>
                      <a:endParaRPr lang="en-IN" dirty="0"/>
                    </a:p>
                  </a:txBody>
                  <a:tcPr/>
                </a:tc>
                <a:tc>
                  <a:txBody>
                    <a:bodyPr/>
                    <a:lstStyle/>
                    <a:p>
                      <a:r>
                        <a:rPr lang="en-US" dirty="0"/>
                        <a:t>Total</a:t>
                      </a:r>
                      <a:endParaRPr lang="en-IN" dirty="0"/>
                    </a:p>
                  </a:txBody>
                  <a:tcPr/>
                </a:tc>
                <a:extLst>
                  <a:ext uri="{0D108BD9-81ED-4DB2-BD59-A6C34878D82A}">
                    <a16:rowId xmlns:a16="http://schemas.microsoft.com/office/drawing/2014/main" val="2993197624"/>
                  </a:ext>
                </a:extLst>
              </a:tr>
              <a:tr h="370840">
                <a:tc>
                  <a:txBody>
                    <a:bodyPr/>
                    <a:lstStyle/>
                    <a:p>
                      <a:r>
                        <a:rPr lang="en-US" dirty="0"/>
                        <a:t>Carrying Amount</a:t>
                      </a:r>
                      <a:endParaRPr lang="en-IN" dirty="0"/>
                    </a:p>
                  </a:txBody>
                  <a:tcPr/>
                </a:tc>
                <a:tc>
                  <a:txBody>
                    <a:bodyPr/>
                    <a:lstStyle/>
                    <a:p>
                      <a:r>
                        <a:rPr lang="en-US" dirty="0"/>
                        <a:t>150</a:t>
                      </a:r>
                      <a:endParaRPr lang="en-IN" dirty="0"/>
                    </a:p>
                  </a:txBody>
                  <a:tcPr/>
                </a:tc>
                <a:tc>
                  <a:txBody>
                    <a:bodyPr/>
                    <a:lstStyle/>
                    <a:p>
                      <a:r>
                        <a:rPr lang="en-US" dirty="0"/>
                        <a:t>100</a:t>
                      </a:r>
                      <a:endParaRPr lang="en-IN" dirty="0"/>
                    </a:p>
                  </a:txBody>
                  <a:tcPr/>
                </a:tc>
                <a:tc>
                  <a:txBody>
                    <a:bodyPr/>
                    <a:lstStyle/>
                    <a:p>
                      <a:r>
                        <a:rPr lang="en-US" dirty="0"/>
                        <a:t>35</a:t>
                      </a:r>
                      <a:endParaRPr lang="en-IN" dirty="0"/>
                    </a:p>
                  </a:txBody>
                  <a:tcPr/>
                </a:tc>
                <a:tc>
                  <a:txBody>
                    <a:bodyPr/>
                    <a:lstStyle/>
                    <a:p>
                      <a:r>
                        <a:rPr lang="en-US" dirty="0"/>
                        <a:t>285</a:t>
                      </a:r>
                      <a:endParaRPr lang="en-IN" dirty="0"/>
                    </a:p>
                  </a:txBody>
                  <a:tcPr/>
                </a:tc>
                <a:extLst>
                  <a:ext uri="{0D108BD9-81ED-4DB2-BD59-A6C34878D82A}">
                    <a16:rowId xmlns:a16="http://schemas.microsoft.com/office/drawing/2014/main" val="1135512014"/>
                  </a:ext>
                </a:extLst>
              </a:tr>
              <a:tr h="370840">
                <a:tc>
                  <a:txBody>
                    <a:bodyPr/>
                    <a:lstStyle/>
                    <a:p>
                      <a:r>
                        <a:rPr lang="en-US" dirty="0"/>
                        <a:t>Recoverable Amount</a:t>
                      </a:r>
                      <a:endParaRPr lang="en-IN" dirty="0"/>
                    </a:p>
                  </a:txBody>
                  <a:tcPr/>
                </a:tc>
                <a:tc>
                  <a:txBody>
                    <a:bodyPr/>
                    <a:lstStyle/>
                    <a:p>
                      <a:r>
                        <a:rPr lang="en-US" dirty="0"/>
                        <a:t>115</a:t>
                      </a:r>
                      <a:endParaRPr lang="en-IN" dirty="0"/>
                    </a:p>
                  </a:txBody>
                  <a:tcPr/>
                </a:tc>
                <a:tc>
                  <a:txBody>
                    <a:bodyPr/>
                    <a:lstStyle/>
                    <a:p>
                      <a:r>
                        <a:rPr lang="en-US" dirty="0"/>
                        <a:t>105</a:t>
                      </a:r>
                      <a:endParaRPr lang="en-IN" dirty="0"/>
                    </a:p>
                  </a:txBody>
                  <a:tcPr/>
                </a:tc>
                <a:tc>
                  <a:txBody>
                    <a:bodyPr/>
                    <a:lstStyle/>
                    <a:p>
                      <a:r>
                        <a:rPr lang="en-US" dirty="0"/>
                        <a:t>40</a:t>
                      </a:r>
                      <a:endParaRPr lang="en-IN" dirty="0"/>
                    </a:p>
                  </a:txBody>
                  <a:tcPr/>
                </a:tc>
                <a:tc>
                  <a:txBody>
                    <a:bodyPr/>
                    <a:lstStyle/>
                    <a:p>
                      <a:r>
                        <a:rPr lang="en-US" dirty="0"/>
                        <a:t>260</a:t>
                      </a:r>
                      <a:endParaRPr lang="en-IN" dirty="0"/>
                    </a:p>
                  </a:txBody>
                  <a:tcPr/>
                </a:tc>
                <a:extLst>
                  <a:ext uri="{0D108BD9-81ED-4DB2-BD59-A6C34878D82A}">
                    <a16:rowId xmlns:a16="http://schemas.microsoft.com/office/drawing/2014/main" val="3740323037"/>
                  </a:ext>
                </a:extLst>
              </a:tr>
              <a:tr h="370840">
                <a:tc>
                  <a:txBody>
                    <a:bodyPr/>
                    <a:lstStyle/>
                    <a:p>
                      <a:r>
                        <a:rPr lang="en-US" dirty="0"/>
                        <a:t>Goodwill</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r>
                        <a:rPr lang="en-US" dirty="0"/>
                        <a:t>40</a:t>
                      </a:r>
                      <a:endParaRPr lang="en-IN" dirty="0"/>
                    </a:p>
                  </a:txBody>
                  <a:tcPr/>
                </a:tc>
                <a:extLst>
                  <a:ext uri="{0D108BD9-81ED-4DB2-BD59-A6C34878D82A}">
                    <a16:rowId xmlns:a16="http://schemas.microsoft.com/office/drawing/2014/main" val="4039655915"/>
                  </a:ext>
                </a:extLst>
              </a:tr>
            </a:tbl>
          </a:graphicData>
        </a:graphic>
      </p:graphicFrame>
      <p:sp>
        <p:nvSpPr>
          <p:cNvPr id="4" name="Rectangle 3">
            <a:extLst>
              <a:ext uri="{FF2B5EF4-FFF2-40B4-BE49-F238E27FC236}">
                <a16:creationId xmlns:a16="http://schemas.microsoft.com/office/drawing/2014/main" id="{A94176B6-39D9-445F-AB3F-19D36B9C818D}"/>
              </a:ext>
            </a:extLst>
          </p:cNvPr>
          <p:cNvSpPr/>
          <p:nvPr/>
        </p:nvSpPr>
        <p:spPr>
          <a:xfrm>
            <a:off x="457200" y="867013"/>
            <a:ext cx="8234727" cy="3323987"/>
          </a:xfrm>
          <a:prstGeom prst="rect">
            <a:avLst/>
          </a:prstGeom>
        </p:spPr>
        <p:txBody>
          <a:bodyPr wrap="square">
            <a:spAutoFit/>
          </a:bodyPr>
          <a:lstStyle/>
          <a:p>
            <a:pPr marL="92075" lvl="1">
              <a:tabLst>
                <a:tab pos="1143000" algn="l"/>
              </a:tabLst>
            </a:pPr>
            <a:r>
              <a:rPr lang="en-US" sz="2100" b="1" dirty="0"/>
              <a:t>Impairment of Goodwill :</a:t>
            </a:r>
          </a:p>
          <a:p>
            <a:pPr marL="92075" lvl="1">
              <a:tabLst>
                <a:tab pos="1143000" algn="l"/>
              </a:tabLst>
            </a:pPr>
            <a:endParaRPr lang="en-US" sz="2100" b="1" dirty="0"/>
          </a:p>
          <a:p>
            <a:pPr marL="92075" lvl="1">
              <a:tabLst>
                <a:tab pos="1143000" algn="l"/>
              </a:tabLst>
            </a:pPr>
            <a:endParaRPr lang="en-US" sz="2100" b="1" dirty="0"/>
          </a:p>
          <a:p>
            <a:pPr marL="92075" lvl="1">
              <a:tabLst>
                <a:tab pos="1143000" algn="l"/>
              </a:tabLst>
            </a:pPr>
            <a:endParaRPr lang="en-US" sz="2100" b="1" dirty="0"/>
          </a:p>
          <a:p>
            <a:pPr marL="92075" lvl="1">
              <a:tabLst>
                <a:tab pos="1143000" algn="l"/>
              </a:tabLst>
            </a:pPr>
            <a:endParaRPr lang="en-US" sz="2100" b="1" dirty="0"/>
          </a:p>
          <a:p>
            <a:pPr marL="92075" lvl="1">
              <a:tabLst>
                <a:tab pos="1143000" algn="l"/>
              </a:tabLst>
            </a:pPr>
            <a:endParaRPr lang="en-US" sz="2100" b="1" dirty="0"/>
          </a:p>
          <a:p>
            <a:pPr marL="92075" lvl="1">
              <a:tabLst>
                <a:tab pos="1143000" algn="l"/>
              </a:tabLst>
            </a:pPr>
            <a:endParaRPr lang="en-US" sz="2100" b="1" dirty="0"/>
          </a:p>
          <a:p>
            <a:pPr marL="92075" lvl="1">
              <a:tabLst>
                <a:tab pos="1143000" algn="l"/>
              </a:tabLst>
            </a:pPr>
            <a:r>
              <a:rPr lang="en-US" sz="2100" b="1" dirty="0"/>
              <a:t>First Step : </a:t>
            </a:r>
            <a:r>
              <a:rPr lang="en-US" sz="2100" b="1" dirty="0" err="1"/>
              <a:t>Bottem</a:t>
            </a:r>
            <a:r>
              <a:rPr lang="en-US" sz="2100" b="1" dirty="0"/>
              <a:t> up Test </a:t>
            </a:r>
          </a:p>
          <a:p>
            <a:pPr marL="434975" lvl="1" indent="-342900">
              <a:buFontTx/>
              <a:buChar char="-"/>
              <a:tabLst>
                <a:tab pos="1143000" algn="l"/>
              </a:tabLst>
            </a:pPr>
            <a:r>
              <a:rPr lang="en-US" sz="2100" dirty="0"/>
              <a:t>Test only CGU which is impaired :  CGU - A</a:t>
            </a:r>
          </a:p>
          <a:p>
            <a:pPr marL="434975" lvl="1" indent="-342900">
              <a:buFontTx/>
              <a:buChar char="-"/>
              <a:tabLst>
                <a:tab pos="1143000" algn="l"/>
              </a:tabLst>
            </a:pPr>
            <a:endParaRPr lang="en-US" sz="2100" b="1" dirty="0"/>
          </a:p>
        </p:txBody>
      </p:sp>
      <p:graphicFrame>
        <p:nvGraphicFramePr>
          <p:cNvPr id="8" name="Table 8">
            <a:extLst>
              <a:ext uri="{FF2B5EF4-FFF2-40B4-BE49-F238E27FC236}">
                <a16:creationId xmlns:a16="http://schemas.microsoft.com/office/drawing/2014/main" id="{85806C17-74E8-4C69-8A35-E22D35878B48}"/>
              </a:ext>
            </a:extLst>
          </p:cNvPr>
          <p:cNvGraphicFramePr>
            <a:graphicFrameLocks noGrp="1"/>
          </p:cNvGraphicFramePr>
          <p:nvPr>
            <p:extLst/>
          </p:nvPr>
        </p:nvGraphicFramePr>
        <p:xfrm>
          <a:off x="685800" y="4079240"/>
          <a:ext cx="7772400" cy="14630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758172687"/>
                    </a:ext>
                  </a:extLst>
                </a:gridCol>
                <a:gridCol w="2286000">
                  <a:extLst>
                    <a:ext uri="{9D8B030D-6E8A-4147-A177-3AD203B41FA5}">
                      <a16:colId xmlns:a16="http://schemas.microsoft.com/office/drawing/2014/main" val="1013821057"/>
                    </a:ext>
                  </a:extLst>
                </a:gridCol>
              </a:tblGrid>
              <a:tr h="345440">
                <a:tc>
                  <a:txBody>
                    <a:bodyPr/>
                    <a:lstStyle/>
                    <a:p>
                      <a:r>
                        <a:rPr lang="en-US" dirty="0"/>
                        <a:t>CGU</a:t>
                      </a:r>
                      <a:endParaRPr lang="en-IN" dirty="0"/>
                    </a:p>
                  </a:txBody>
                  <a:tcPr/>
                </a:tc>
                <a:tc>
                  <a:txBody>
                    <a:bodyPr/>
                    <a:lstStyle/>
                    <a:p>
                      <a:pPr algn="ctr"/>
                      <a:r>
                        <a:rPr lang="en-US" dirty="0"/>
                        <a:t>A</a:t>
                      </a:r>
                      <a:endParaRPr lang="en-IN" dirty="0"/>
                    </a:p>
                  </a:txBody>
                  <a:tcPr/>
                </a:tc>
                <a:extLst>
                  <a:ext uri="{0D108BD9-81ED-4DB2-BD59-A6C34878D82A}">
                    <a16:rowId xmlns:a16="http://schemas.microsoft.com/office/drawing/2014/main" val="1541277940"/>
                  </a:ext>
                </a:extLst>
              </a:tr>
              <a:tr h="345440">
                <a:tc>
                  <a:txBody>
                    <a:bodyPr/>
                    <a:lstStyle/>
                    <a:p>
                      <a:r>
                        <a:rPr lang="en-US" dirty="0"/>
                        <a:t>Carrying Amount</a:t>
                      </a:r>
                      <a:endParaRPr lang="en-IN" dirty="0"/>
                    </a:p>
                  </a:txBody>
                  <a:tcPr/>
                </a:tc>
                <a:tc>
                  <a:txBody>
                    <a:bodyPr/>
                    <a:lstStyle/>
                    <a:p>
                      <a:pPr algn="r"/>
                      <a:r>
                        <a:rPr lang="en-US" dirty="0"/>
                        <a:t>150</a:t>
                      </a:r>
                      <a:endParaRPr lang="en-IN" dirty="0"/>
                    </a:p>
                  </a:txBody>
                  <a:tcPr/>
                </a:tc>
                <a:extLst>
                  <a:ext uri="{0D108BD9-81ED-4DB2-BD59-A6C34878D82A}">
                    <a16:rowId xmlns:a16="http://schemas.microsoft.com/office/drawing/2014/main" val="2727276313"/>
                  </a:ext>
                </a:extLst>
              </a:tr>
              <a:tr h="345440">
                <a:tc>
                  <a:txBody>
                    <a:bodyPr/>
                    <a:lstStyle/>
                    <a:p>
                      <a:r>
                        <a:rPr lang="en-US" dirty="0"/>
                        <a:t>Recoverable Amount</a:t>
                      </a:r>
                      <a:endParaRPr lang="en-IN" dirty="0"/>
                    </a:p>
                  </a:txBody>
                  <a:tcPr/>
                </a:tc>
                <a:tc>
                  <a:txBody>
                    <a:bodyPr/>
                    <a:lstStyle/>
                    <a:p>
                      <a:pPr algn="r"/>
                      <a:r>
                        <a:rPr lang="en-US" dirty="0"/>
                        <a:t>115</a:t>
                      </a:r>
                      <a:endParaRPr lang="en-IN" dirty="0"/>
                    </a:p>
                  </a:txBody>
                  <a:tcPr/>
                </a:tc>
                <a:extLst>
                  <a:ext uri="{0D108BD9-81ED-4DB2-BD59-A6C34878D82A}">
                    <a16:rowId xmlns:a16="http://schemas.microsoft.com/office/drawing/2014/main" val="3500431464"/>
                  </a:ext>
                </a:extLst>
              </a:tr>
              <a:tr h="345440">
                <a:tc>
                  <a:txBody>
                    <a:bodyPr/>
                    <a:lstStyle/>
                    <a:p>
                      <a:r>
                        <a:rPr lang="en-US" dirty="0"/>
                        <a:t>Impairment Loss</a:t>
                      </a:r>
                      <a:endParaRPr lang="en-IN" dirty="0"/>
                    </a:p>
                  </a:txBody>
                  <a:tcPr/>
                </a:tc>
                <a:tc>
                  <a:txBody>
                    <a:bodyPr/>
                    <a:lstStyle/>
                    <a:p>
                      <a:pPr algn="r"/>
                      <a:r>
                        <a:rPr lang="en-US" dirty="0"/>
                        <a:t>-35</a:t>
                      </a:r>
                      <a:endParaRPr lang="en-IN" dirty="0"/>
                    </a:p>
                  </a:txBody>
                  <a:tcPr/>
                </a:tc>
                <a:extLst>
                  <a:ext uri="{0D108BD9-81ED-4DB2-BD59-A6C34878D82A}">
                    <a16:rowId xmlns:a16="http://schemas.microsoft.com/office/drawing/2014/main" val="3235328028"/>
                  </a:ext>
                </a:extLst>
              </a:tr>
            </a:tbl>
          </a:graphicData>
        </a:graphic>
      </p:graphicFrame>
      <p:sp>
        <p:nvSpPr>
          <p:cNvPr id="10" name="TextBox 9">
            <a:extLst>
              <a:ext uri="{FF2B5EF4-FFF2-40B4-BE49-F238E27FC236}">
                <a16:creationId xmlns:a16="http://schemas.microsoft.com/office/drawing/2014/main" id="{CAF9F026-BCC9-4161-B2A3-540CFE97BA29}"/>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697878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E1F8D5-0758-47B0-9095-D73FEBD24B30}"/>
              </a:ext>
            </a:extLst>
          </p:cNvPr>
          <p:cNvSpPr/>
          <p:nvPr/>
        </p:nvSpPr>
        <p:spPr>
          <a:xfrm>
            <a:off x="609600" y="685800"/>
            <a:ext cx="8077200" cy="5224507"/>
          </a:xfrm>
          <a:prstGeom prst="rect">
            <a:avLst/>
          </a:prstGeom>
        </p:spPr>
        <p:txBody>
          <a:bodyPr wrap="square">
            <a:spAutoFit/>
          </a:bodyPr>
          <a:lstStyle/>
          <a:p>
            <a:pPr marL="92075" lvl="1">
              <a:lnSpc>
                <a:spcPct val="150000"/>
              </a:lnSpc>
              <a:tabLst>
                <a:tab pos="1143000" algn="l"/>
              </a:tabLst>
            </a:pPr>
            <a:r>
              <a:rPr lang="en-US" sz="2100" b="1" dirty="0"/>
              <a:t>Second Step : Top Down Test -</a:t>
            </a:r>
          </a:p>
          <a:p>
            <a:pPr marL="92075" lvl="1">
              <a:tabLst>
                <a:tab pos="1143000" algn="l"/>
              </a:tabLst>
            </a:pPr>
            <a:endParaRPr lang="en-US" sz="800" b="1" dirty="0"/>
          </a:p>
          <a:p>
            <a:pPr marL="434975" lvl="1" indent="-342900">
              <a:buFontTx/>
              <a:buChar char="-"/>
              <a:tabLst>
                <a:tab pos="1143000" algn="l"/>
              </a:tabLst>
            </a:pPr>
            <a:r>
              <a:rPr lang="en-US" sz="2100" dirty="0"/>
              <a:t>Full Company as larger CGU</a:t>
            </a:r>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endParaRPr lang="en-US" sz="2100" b="1" dirty="0"/>
          </a:p>
          <a:p>
            <a:pPr marL="434975" lvl="1" indent="-342900">
              <a:buFontTx/>
              <a:buChar char="-"/>
              <a:tabLst>
                <a:tab pos="1143000" algn="l"/>
              </a:tabLst>
            </a:pPr>
            <a:r>
              <a:rPr lang="en-US" sz="2100" b="1" dirty="0"/>
              <a:t>Total Impairment Loss  :      -65  </a:t>
            </a:r>
          </a:p>
          <a:p>
            <a:pPr marL="92075" lvl="1">
              <a:tabLst>
                <a:tab pos="1143000" algn="l"/>
              </a:tabLst>
            </a:pPr>
            <a:r>
              <a:rPr lang="en-US" sz="2100" b="1" dirty="0"/>
              <a:t>      (</a:t>
            </a:r>
            <a:r>
              <a:rPr lang="en-US" sz="2100" b="1" dirty="0" err="1"/>
              <a:t>Bottomup</a:t>
            </a:r>
            <a:r>
              <a:rPr lang="en-US" sz="2100" b="1" dirty="0"/>
              <a:t> Test  -35 &amp; </a:t>
            </a:r>
            <a:r>
              <a:rPr lang="en-US" sz="2100" b="1" dirty="0" err="1"/>
              <a:t>Topdown</a:t>
            </a:r>
            <a:r>
              <a:rPr lang="en-US" sz="2100" b="1" dirty="0"/>
              <a:t> Test -30)</a:t>
            </a:r>
          </a:p>
        </p:txBody>
      </p:sp>
      <p:graphicFrame>
        <p:nvGraphicFramePr>
          <p:cNvPr id="6" name="Table 6">
            <a:extLst>
              <a:ext uri="{FF2B5EF4-FFF2-40B4-BE49-F238E27FC236}">
                <a16:creationId xmlns:a16="http://schemas.microsoft.com/office/drawing/2014/main" id="{4F821AFA-3F40-4F24-8F14-695A224D2216}"/>
              </a:ext>
            </a:extLst>
          </p:cNvPr>
          <p:cNvGraphicFramePr>
            <a:graphicFrameLocks noGrp="1"/>
          </p:cNvGraphicFramePr>
          <p:nvPr>
            <p:extLst/>
          </p:nvPr>
        </p:nvGraphicFramePr>
        <p:xfrm>
          <a:off x="685800" y="1752600"/>
          <a:ext cx="7924800" cy="3104934"/>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502355579"/>
                    </a:ext>
                  </a:extLst>
                </a:gridCol>
                <a:gridCol w="1066800">
                  <a:extLst>
                    <a:ext uri="{9D8B030D-6E8A-4147-A177-3AD203B41FA5}">
                      <a16:colId xmlns:a16="http://schemas.microsoft.com/office/drawing/2014/main" val="3998996500"/>
                    </a:ext>
                  </a:extLst>
                </a:gridCol>
                <a:gridCol w="1066800">
                  <a:extLst>
                    <a:ext uri="{9D8B030D-6E8A-4147-A177-3AD203B41FA5}">
                      <a16:colId xmlns:a16="http://schemas.microsoft.com/office/drawing/2014/main" val="1903912309"/>
                    </a:ext>
                  </a:extLst>
                </a:gridCol>
                <a:gridCol w="990600">
                  <a:extLst>
                    <a:ext uri="{9D8B030D-6E8A-4147-A177-3AD203B41FA5}">
                      <a16:colId xmlns:a16="http://schemas.microsoft.com/office/drawing/2014/main" val="912215017"/>
                    </a:ext>
                  </a:extLst>
                </a:gridCol>
                <a:gridCol w="990600">
                  <a:extLst>
                    <a:ext uri="{9D8B030D-6E8A-4147-A177-3AD203B41FA5}">
                      <a16:colId xmlns:a16="http://schemas.microsoft.com/office/drawing/2014/main" val="2735627592"/>
                    </a:ext>
                  </a:extLst>
                </a:gridCol>
                <a:gridCol w="1143000">
                  <a:extLst>
                    <a:ext uri="{9D8B030D-6E8A-4147-A177-3AD203B41FA5}">
                      <a16:colId xmlns:a16="http://schemas.microsoft.com/office/drawing/2014/main" val="2599696713"/>
                    </a:ext>
                  </a:extLst>
                </a:gridCol>
              </a:tblGrid>
              <a:tr h="273172">
                <a:tc>
                  <a:txBody>
                    <a:bodyPr/>
                    <a:lstStyle/>
                    <a:p>
                      <a:r>
                        <a:rPr lang="en-US" dirty="0"/>
                        <a:t>CGU</a:t>
                      </a:r>
                      <a:endParaRPr lang="en-IN" dirty="0"/>
                    </a:p>
                  </a:txBody>
                  <a:tcPr/>
                </a:tc>
                <a:tc>
                  <a:txBody>
                    <a:bodyPr/>
                    <a:lstStyle/>
                    <a:p>
                      <a:r>
                        <a:rPr lang="en-US" dirty="0"/>
                        <a:t>A</a:t>
                      </a:r>
                      <a:endParaRPr lang="en-IN" dirty="0"/>
                    </a:p>
                  </a:txBody>
                  <a:tcPr/>
                </a:tc>
                <a:tc>
                  <a:txBody>
                    <a:bodyPr/>
                    <a:lstStyle/>
                    <a:p>
                      <a:r>
                        <a:rPr lang="en-US" dirty="0"/>
                        <a:t>B</a:t>
                      </a:r>
                      <a:endParaRPr lang="en-IN" dirty="0"/>
                    </a:p>
                  </a:txBody>
                  <a:tcPr/>
                </a:tc>
                <a:tc>
                  <a:txBody>
                    <a:bodyPr/>
                    <a:lstStyle/>
                    <a:p>
                      <a:r>
                        <a:rPr lang="en-US" dirty="0"/>
                        <a:t>C</a:t>
                      </a:r>
                      <a:endParaRPr lang="en-IN" dirty="0"/>
                    </a:p>
                  </a:txBody>
                  <a:tcPr/>
                </a:tc>
                <a:tc>
                  <a:txBody>
                    <a:bodyPr/>
                    <a:lstStyle/>
                    <a:p>
                      <a:r>
                        <a:rPr lang="en-US" sz="1600" dirty="0"/>
                        <a:t>Goodwill</a:t>
                      </a:r>
                      <a:endParaRPr lang="en-IN" sz="1600" dirty="0"/>
                    </a:p>
                  </a:txBody>
                  <a:tcPr/>
                </a:tc>
                <a:tc>
                  <a:txBody>
                    <a:bodyPr/>
                    <a:lstStyle/>
                    <a:p>
                      <a:r>
                        <a:rPr lang="en-US" dirty="0"/>
                        <a:t>Total</a:t>
                      </a:r>
                      <a:endParaRPr lang="en-IN" dirty="0"/>
                    </a:p>
                  </a:txBody>
                  <a:tcPr/>
                </a:tc>
                <a:extLst>
                  <a:ext uri="{0D108BD9-81ED-4DB2-BD59-A6C34878D82A}">
                    <a16:rowId xmlns:a16="http://schemas.microsoft.com/office/drawing/2014/main" val="3849241530"/>
                  </a:ext>
                </a:extLst>
              </a:tr>
              <a:tr h="318279">
                <a:tc>
                  <a:txBody>
                    <a:bodyPr/>
                    <a:lstStyle/>
                    <a:p>
                      <a:r>
                        <a:rPr lang="en-US" dirty="0"/>
                        <a:t>Carrying Amount</a:t>
                      </a:r>
                      <a:endParaRPr lang="en-IN" dirty="0"/>
                    </a:p>
                  </a:txBody>
                  <a:tcPr/>
                </a:tc>
                <a:tc>
                  <a:txBody>
                    <a:bodyPr/>
                    <a:lstStyle/>
                    <a:p>
                      <a:r>
                        <a:rPr lang="en-US" dirty="0"/>
                        <a:t>150</a:t>
                      </a:r>
                      <a:endParaRPr lang="en-IN" dirty="0"/>
                    </a:p>
                  </a:txBody>
                  <a:tcPr/>
                </a:tc>
                <a:tc>
                  <a:txBody>
                    <a:bodyPr/>
                    <a:lstStyle/>
                    <a:p>
                      <a:r>
                        <a:rPr lang="en-US" dirty="0"/>
                        <a:t>100</a:t>
                      </a:r>
                      <a:endParaRPr lang="en-IN" dirty="0"/>
                    </a:p>
                  </a:txBody>
                  <a:tcPr/>
                </a:tc>
                <a:tc>
                  <a:txBody>
                    <a:bodyPr/>
                    <a:lstStyle/>
                    <a:p>
                      <a:r>
                        <a:rPr lang="en-US" dirty="0"/>
                        <a:t>35</a:t>
                      </a:r>
                      <a:endParaRPr lang="en-IN" dirty="0"/>
                    </a:p>
                  </a:txBody>
                  <a:tcPr/>
                </a:tc>
                <a:tc>
                  <a:txBody>
                    <a:bodyPr/>
                    <a:lstStyle/>
                    <a:p>
                      <a:r>
                        <a:rPr lang="en-US" dirty="0"/>
                        <a:t>40</a:t>
                      </a:r>
                      <a:endParaRPr lang="en-IN" dirty="0"/>
                    </a:p>
                  </a:txBody>
                  <a:tcPr/>
                </a:tc>
                <a:tc>
                  <a:txBody>
                    <a:bodyPr/>
                    <a:lstStyle/>
                    <a:p>
                      <a:r>
                        <a:rPr lang="en-US" dirty="0"/>
                        <a:t>325</a:t>
                      </a:r>
                      <a:endParaRPr lang="en-IN" dirty="0"/>
                    </a:p>
                  </a:txBody>
                  <a:tcPr/>
                </a:tc>
                <a:extLst>
                  <a:ext uri="{0D108BD9-81ED-4DB2-BD59-A6C34878D82A}">
                    <a16:rowId xmlns:a16="http://schemas.microsoft.com/office/drawing/2014/main" val="1115349780"/>
                  </a:ext>
                </a:extLst>
              </a:tr>
              <a:tr h="591089">
                <a:tc>
                  <a:txBody>
                    <a:bodyPr/>
                    <a:lstStyle/>
                    <a:p>
                      <a:r>
                        <a:rPr lang="en-US" dirty="0"/>
                        <a:t>Impairment loss in </a:t>
                      </a:r>
                      <a:r>
                        <a:rPr lang="en-US" dirty="0" err="1"/>
                        <a:t>Bottomup</a:t>
                      </a:r>
                      <a:r>
                        <a:rPr lang="en-US" dirty="0"/>
                        <a:t> Test</a:t>
                      </a:r>
                      <a:endParaRPr lang="en-IN" dirty="0"/>
                    </a:p>
                  </a:txBody>
                  <a:tcPr/>
                </a:tc>
                <a:tc>
                  <a:txBody>
                    <a:bodyPr/>
                    <a:lstStyle/>
                    <a:p>
                      <a:r>
                        <a:rPr lang="en-US" dirty="0"/>
                        <a:t>-35</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r>
                        <a:rPr lang="en-US" dirty="0"/>
                        <a:t>-35</a:t>
                      </a:r>
                      <a:endParaRPr lang="en-IN" dirty="0"/>
                    </a:p>
                  </a:txBody>
                  <a:tcPr/>
                </a:tc>
                <a:extLst>
                  <a:ext uri="{0D108BD9-81ED-4DB2-BD59-A6C34878D82A}">
                    <a16:rowId xmlns:a16="http://schemas.microsoft.com/office/drawing/2014/main" val="3774528348"/>
                  </a:ext>
                </a:extLst>
              </a:tr>
              <a:tr h="727494">
                <a:tc>
                  <a:txBody>
                    <a:bodyPr/>
                    <a:lstStyle/>
                    <a:p>
                      <a:r>
                        <a:rPr lang="en-US" dirty="0"/>
                        <a:t>Carrying Amount after </a:t>
                      </a:r>
                      <a:r>
                        <a:rPr lang="en-US" dirty="0" err="1"/>
                        <a:t>Bottomup</a:t>
                      </a:r>
                      <a:r>
                        <a:rPr lang="en-US" dirty="0"/>
                        <a:t> Test</a:t>
                      </a:r>
                      <a:endParaRPr lang="en-IN" dirty="0"/>
                    </a:p>
                  </a:txBody>
                  <a:tcPr/>
                </a:tc>
                <a:tc>
                  <a:txBody>
                    <a:bodyPr/>
                    <a:lstStyle/>
                    <a:p>
                      <a:r>
                        <a:rPr lang="en-US" dirty="0"/>
                        <a:t>115</a:t>
                      </a:r>
                      <a:endParaRPr lang="en-IN" dirty="0"/>
                    </a:p>
                  </a:txBody>
                  <a:tcPr/>
                </a:tc>
                <a:tc>
                  <a:txBody>
                    <a:bodyPr/>
                    <a:lstStyle/>
                    <a:p>
                      <a:r>
                        <a:rPr lang="en-US" dirty="0"/>
                        <a:t>100</a:t>
                      </a:r>
                      <a:endParaRPr lang="en-IN" dirty="0"/>
                    </a:p>
                  </a:txBody>
                  <a:tcPr/>
                </a:tc>
                <a:tc>
                  <a:txBody>
                    <a:bodyPr/>
                    <a:lstStyle/>
                    <a:p>
                      <a:r>
                        <a:rPr lang="en-US" dirty="0"/>
                        <a:t>35</a:t>
                      </a:r>
                      <a:endParaRPr lang="en-IN" dirty="0"/>
                    </a:p>
                  </a:txBody>
                  <a:tcPr/>
                </a:tc>
                <a:tc>
                  <a:txBody>
                    <a:bodyPr/>
                    <a:lstStyle/>
                    <a:p>
                      <a:r>
                        <a:rPr lang="en-US" dirty="0"/>
                        <a:t>40</a:t>
                      </a:r>
                      <a:endParaRPr lang="en-IN" dirty="0"/>
                    </a:p>
                  </a:txBody>
                  <a:tcPr/>
                </a:tc>
                <a:tc>
                  <a:txBody>
                    <a:bodyPr/>
                    <a:lstStyle/>
                    <a:p>
                      <a:r>
                        <a:rPr lang="en-US" dirty="0"/>
                        <a:t>290</a:t>
                      </a:r>
                      <a:endParaRPr lang="en-IN" dirty="0"/>
                    </a:p>
                  </a:txBody>
                  <a:tcPr/>
                </a:tc>
                <a:extLst>
                  <a:ext uri="{0D108BD9-81ED-4DB2-BD59-A6C34878D82A}">
                    <a16:rowId xmlns:a16="http://schemas.microsoft.com/office/drawing/2014/main" val="2591071682"/>
                  </a:ext>
                </a:extLst>
              </a:tr>
              <a:tr h="318279">
                <a:tc>
                  <a:txBody>
                    <a:bodyPr/>
                    <a:lstStyle/>
                    <a:p>
                      <a:r>
                        <a:rPr lang="en-US" dirty="0"/>
                        <a:t>Recoverable Amount</a:t>
                      </a:r>
                      <a:endParaRPr lang="en-IN" dirty="0"/>
                    </a:p>
                  </a:txBody>
                  <a:tcPr/>
                </a:tc>
                <a:tc>
                  <a:txBody>
                    <a:bodyPr/>
                    <a:lstStyle/>
                    <a:p>
                      <a:r>
                        <a:rPr lang="en-US" dirty="0"/>
                        <a:t>115</a:t>
                      </a:r>
                      <a:endParaRPr lang="en-IN" dirty="0"/>
                    </a:p>
                  </a:txBody>
                  <a:tcPr/>
                </a:tc>
                <a:tc>
                  <a:txBody>
                    <a:bodyPr/>
                    <a:lstStyle/>
                    <a:p>
                      <a:r>
                        <a:rPr lang="en-US" dirty="0"/>
                        <a:t>105</a:t>
                      </a:r>
                      <a:endParaRPr lang="en-IN" dirty="0"/>
                    </a:p>
                  </a:txBody>
                  <a:tcPr/>
                </a:tc>
                <a:tc>
                  <a:txBody>
                    <a:bodyPr/>
                    <a:lstStyle/>
                    <a:p>
                      <a:r>
                        <a:rPr lang="en-US" dirty="0"/>
                        <a:t>40</a:t>
                      </a:r>
                      <a:endParaRPr lang="en-IN" dirty="0"/>
                    </a:p>
                  </a:txBody>
                  <a:tcPr/>
                </a:tc>
                <a:tc>
                  <a:txBody>
                    <a:bodyPr/>
                    <a:lstStyle/>
                    <a:p>
                      <a:endParaRPr lang="en-IN" dirty="0"/>
                    </a:p>
                  </a:txBody>
                  <a:tcPr/>
                </a:tc>
                <a:tc>
                  <a:txBody>
                    <a:bodyPr/>
                    <a:lstStyle/>
                    <a:p>
                      <a:r>
                        <a:rPr lang="en-US" dirty="0"/>
                        <a:t>260</a:t>
                      </a:r>
                      <a:endParaRPr lang="en-IN" dirty="0"/>
                    </a:p>
                  </a:txBody>
                  <a:tcPr/>
                </a:tc>
                <a:extLst>
                  <a:ext uri="{0D108BD9-81ED-4DB2-BD59-A6C34878D82A}">
                    <a16:rowId xmlns:a16="http://schemas.microsoft.com/office/drawing/2014/main" val="3223739635"/>
                  </a:ext>
                </a:extLst>
              </a:tr>
              <a:tr h="591089">
                <a:tc>
                  <a:txBody>
                    <a:bodyPr/>
                    <a:lstStyle/>
                    <a:p>
                      <a:r>
                        <a:rPr lang="en-US" dirty="0"/>
                        <a:t>Impairment Loss in Top down Test</a:t>
                      </a:r>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r>
                        <a:rPr lang="en-US" dirty="0"/>
                        <a:t>-30</a:t>
                      </a:r>
                      <a:endParaRPr lang="en-IN" dirty="0"/>
                    </a:p>
                  </a:txBody>
                  <a:tcPr/>
                </a:tc>
                <a:extLst>
                  <a:ext uri="{0D108BD9-81ED-4DB2-BD59-A6C34878D82A}">
                    <a16:rowId xmlns:a16="http://schemas.microsoft.com/office/drawing/2014/main" val="1194141555"/>
                  </a:ext>
                </a:extLst>
              </a:tr>
            </a:tbl>
          </a:graphicData>
        </a:graphic>
      </p:graphicFrame>
      <p:sp>
        <p:nvSpPr>
          <p:cNvPr id="8" name="TextBox 7">
            <a:extLst>
              <a:ext uri="{FF2B5EF4-FFF2-40B4-BE49-F238E27FC236}">
                <a16:creationId xmlns:a16="http://schemas.microsoft.com/office/drawing/2014/main" id="{12228E4F-BB81-4C5F-8470-5AD09BF662F1}"/>
              </a:ext>
            </a:extLst>
          </p:cNvPr>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2248194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152400" y="644635"/>
            <a:ext cx="8839200" cy="5909310"/>
          </a:xfrm>
          <a:prstGeom prst="rect">
            <a:avLst/>
          </a:prstGeom>
          <a:noFill/>
          <a:ln w="9525">
            <a:noFill/>
            <a:miter lim="800000"/>
            <a:headEnd/>
            <a:tailEnd/>
          </a:ln>
          <a:effectLst/>
        </p:spPr>
        <p:txBody>
          <a:bodyPr wrap="square" anchor="ctr">
            <a:spAutoFit/>
          </a:bodyPr>
          <a:lstStyle/>
          <a:p>
            <a:pPr marL="92075" lvl="1" indent="-92075"/>
            <a:r>
              <a:rPr lang="en-US" sz="3200" b="1" dirty="0">
                <a:solidFill>
                  <a:schemeClr val="tx2"/>
                </a:solidFill>
                <a:latin typeface="+mj-lt"/>
                <a:ea typeface="+mj-ea"/>
                <a:cs typeface="+mj-cs"/>
              </a:rPr>
              <a:t>Impairment Loss in case of CGU with Goodwill</a:t>
            </a:r>
          </a:p>
          <a:p>
            <a:pPr lvl="1"/>
            <a:endParaRPr lang="en-US" b="1" dirty="0"/>
          </a:p>
          <a:p>
            <a:pPr lvl="1">
              <a:buFontTx/>
              <a:buChar char="•"/>
            </a:pPr>
            <a:endParaRPr lang="en-US" sz="800" b="1" dirty="0"/>
          </a:p>
          <a:p>
            <a:pPr marL="265113" lvl="2" indent="-79375">
              <a:buFontTx/>
              <a:buChar char="•"/>
            </a:pPr>
            <a:r>
              <a:rPr lang="en-US" dirty="0"/>
              <a:t>  </a:t>
            </a:r>
            <a:r>
              <a:rPr lang="en-US" sz="2100" dirty="0"/>
              <a:t>First impact Goodwill then balance distribute to assets in CGU on pro-rata</a:t>
            </a:r>
          </a:p>
          <a:p>
            <a:pPr marL="450850" lvl="2" indent="-265113"/>
            <a:endParaRPr lang="en-US" sz="800" dirty="0"/>
          </a:p>
          <a:p>
            <a:pPr marL="265113" lvl="2" indent="-79375">
              <a:buFontTx/>
              <a:buChar char="•"/>
            </a:pPr>
            <a:r>
              <a:rPr lang="en-US" sz="2100" dirty="0"/>
              <a:t>  The value cannot reduce below zero</a:t>
            </a:r>
          </a:p>
          <a:p>
            <a:pPr lvl="2">
              <a:buFontTx/>
              <a:buChar char="•"/>
            </a:pPr>
            <a:endParaRPr lang="en-US" sz="800" b="1" dirty="0"/>
          </a:p>
          <a:p>
            <a:pPr marL="185738" lvl="2" indent="171450"/>
            <a:r>
              <a:rPr lang="en-US" sz="2100" b="1" dirty="0"/>
              <a:t>For example :</a:t>
            </a:r>
          </a:p>
          <a:p>
            <a:pPr lvl="2"/>
            <a:r>
              <a:rPr lang="en-US" sz="1900" dirty="0"/>
              <a:t>  Carrying Amount 				Rs.100 </a:t>
            </a:r>
          </a:p>
          <a:p>
            <a:pPr lvl="2"/>
            <a:r>
              <a:rPr lang="en-US" sz="1900" dirty="0"/>
              <a:t>	Goodwill  				</a:t>
            </a:r>
            <a:r>
              <a:rPr lang="en-US" sz="1900" dirty="0" err="1"/>
              <a:t>Rs</a:t>
            </a:r>
            <a:r>
              <a:rPr lang="en-US" sz="1900" dirty="0"/>
              <a:t>. 50</a:t>
            </a:r>
          </a:p>
          <a:p>
            <a:pPr lvl="2"/>
            <a:r>
              <a:rPr lang="en-US" sz="1900" dirty="0"/>
              <a:t>	 Machine  				</a:t>
            </a:r>
            <a:r>
              <a:rPr lang="en-US" sz="1900" dirty="0" err="1"/>
              <a:t>Rs</a:t>
            </a:r>
            <a:r>
              <a:rPr lang="en-US" sz="1900" dirty="0"/>
              <a:t>. 50</a:t>
            </a:r>
          </a:p>
          <a:p>
            <a:pPr lvl="2"/>
            <a:endParaRPr lang="en-US" sz="1900" dirty="0"/>
          </a:p>
          <a:p>
            <a:pPr lvl="2"/>
            <a:r>
              <a:rPr lang="en-US" sz="1900" dirty="0" err="1"/>
              <a:t>Realisable</a:t>
            </a:r>
            <a:r>
              <a:rPr lang="en-US" sz="1900" dirty="0"/>
              <a:t> Amount				Rs.40</a:t>
            </a:r>
          </a:p>
          <a:p>
            <a:pPr lvl="2"/>
            <a:r>
              <a:rPr lang="en-US" sz="1900" dirty="0"/>
              <a:t>Impairment Loss 					Rs.60</a:t>
            </a:r>
          </a:p>
          <a:p>
            <a:pPr lvl="2"/>
            <a:endParaRPr lang="en-US" sz="1900" dirty="0"/>
          </a:p>
          <a:p>
            <a:pPr lvl="2"/>
            <a:r>
              <a:rPr lang="en-US" sz="1900" dirty="0"/>
              <a:t>Carrying Amount after impairment adjustment</a:t>
            </a:r>
          </a:p>
          <a:p>
            <a:pPr lvl="2"/>
            <a:r>
              <a:rPr lang="en-US" sz="1900" dirty="0"/>
              <a:t>Carrying Amount 					Rs.40</a:t>
            </a:r>
          </a:p>
          <a:p>
            <a:pPr lvl="2"/>
            <a:r>
              <a:rPr lang="en-US" sz="1900" dirty="0"/>
              <a:t>	Goodwill    				</a:t>
            </a:r>
            <a:r>
              <a:rPr lang="en-US" sz="1900" dirty="0" err="1"/>
              <a:t>Rs</a:t>
            </a:r>
            <a:r>
              <a:rPr lang="en-US" sz="1900" dirty="0"/>
              <a:t>.  0</a:t>
            </a:r>
          </a:p>
          <a:p>
            <a:pPr lvl="2"/>
            <a:r>
              <a:rPr lang="en-US" sz="1900" dirty="0"/>
              <a:t>	Machine   				</a:t>
            </a:r>
            <a:r>
              <a:rPr lang="en-US" sz="1900" dirty="0" err="1"/>
              <a:t>Rs</a:t>
            </a:r>
            <a:r>
              <a:rPr lang="en-US" sz="1900" dirty="0"/>
              <a:t>. 40</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cxnSp>
        <p:nvCxnSpPr>
          <p:cNvPr id="4" name="Straight Connector 3"/>
          <p:cNvCxnSpPr/>
          <p:nvPr/>
        </p:nvCxnSpPr>
        <p:spPr>
          <a:xfrm>
            <a:off x="6400800" y="5181600"/>
            <a:ext cx="1066800" cy="0"/>
          </a:xfrm>
          <a:prstGeom prst="line">
            <a:avLst/>
          </a:prstGeom>
          <a:ln w="3175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66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fontScale="90000"/>
          </a:bodyPr>
          <a:lstStyle/>
          <a:p>
            <a:r>
              <a:rPr lang="en-IN" dirty="0"/>
              <a:t>Standards Not applicable to some levels</a:t>
            </a:r>
          </a:p>
        </p:txBody>
      </p:sp>
      <p:sp>
        <p:nvSpPr>
          <p:cNvPr id="3" name="Content Placeholder 2"/>
          <p:cNvSpPr>
            <a:spLocks noGrp="1"/>
          </p:cNvSpPr>
          <p:nvPr>
            <p:ph sz="quarter" idx="1"/>
          </p:nvPr>
        </p:nvSpPr>
        <p:spPr>
          <a:xfrm>
            <a:off x="457200" y="2151888"/>
            <a:ext cx="8229600" cy="4325112"/>
          </a:xfrm>
        </p:spPr>
        <p:txBody>
          <a:bodyPr>
            <a:normAutofit/>
          </a:bodyPr>
          <a:lstStyle/>
          <a:p>
            <a:pPr marL="411480" lvl="1" indent="0">
              <a:buNone/>
            </a:pPr>
            <a:r>
              <a:rPr lang="en-IN" dirty="0"/>
              <a:t>Following standards not applicable to Level II, III, IV</a:t>
            </a:r>
          </a:p>
          <a:p>
            <a:pPr marL="411480" lvl="1" indent="0">
              <a:buNone/>
            </a:pPr>
            <a:r>
              <a:rPr lang="en-IN" dirty="0"/>
              <a:t>AS 3 Cash Flow</a:t>
            </a:r>
          </a:p>
          <a:p>
            <a:pPr marL="411480" lvl="1" indent="0">
              <a:buNone/>
            </a:pPr>
            <a:r>
              <a:rPr lang="en-IN" dirty="0"/>
              <a:t>AS 17 Segment Reporting</a:t>
            </a:r>
          </a:p>
          <a:p>
            <a:pPr marL="411480" lvl="1" indent="0">
              <a:buNone/>
            </a:pPr>
            <a:r>
              <a:rPr lang="en-IN" dirty="0"/>
              <a:t>AS 20 EPS</a:t>
            </a:r>
          </a:p>
          <a:p>
            <a:pPr marL="411480" lvl="1" indent="0">
              <a:buNone/>
            </a:pPr>
            <a:r>
              <a:rPr lang="en-IN" dirty="0"/>
              <a:t>AS 21 Consolidated FS</a:t>
            </a:r>
          </a:p>
          <a:p>
            <a:pPr marL="411480" lvl="1" indent="0">
              <a:buNone/>
            </a:pPr>
            <a:r>
              <a:rPr lang="en-IN" dirty="0"/>
              <a:t>AS 23 Associates</a:t>
            </a:r>
          </a:p>
          <a:p>
            <a:pPr marL="411480" lvl="1" indent="0">
              <a:buNone/>
            </a:pPr>
            <a:r>
              <a:rPr lang="en-IN" dirty="0"/>
              <a:t>AS 25 Interim Financial Statements</a:t>
            </a:r>
          </a:p>
          <a:p>
            <a:pPr marL="411480" lvl="1" indent="0">
              <a:buNone/>
            </a:pPr>
            <a:r>
              <a:rPr lang="en-IN" dirty="0"/>
              <a:t>AS 27 Joint Ventures</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4086110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610600" cy="3908762"/>
          </a:xfrm>
          <a:prstGeom prst="rect">
            <a:avLst/>
          </a:prstGeom>
        </p:spPr>
        <p:txBody>
          <a:bodyPr wrap="square">
            <a:spAutoFit/>
          </a:bodyPr>
          <a:lstStyle/>
          <a:p>
            <a:pPr lvl="1" indent="-457200">
              <a:tabLst>
                <a:tab pos="1143000" algn="l"/>
              </a:tabLst>
            </a:pPr>
            <a:r>
              <a:rPr lang="en-US" sz="4000" b="1" dirty="0">
                <a:solidFill>
                  <a:schemeClr val="tx2"/>
                </a:solidFill>
                <a:latin typeface="+mj-lt"/>
                <a:ea typeface="+mj-ea"/>
                <a:cs typeface="+mj-cs"/>
              </a:rPr>
              <a:t> Corporate Assets</a:t>
            </a:r>
          </a:p>
          <a:p>
            <a:pPr lvl="1">
              <a:tabLst>
                <a:tab pos="1143000" algn="l"/>
              </a:tabLst>
            </a:pPr>
            <a:endParaRPr lang="en-US" sz="2000" b="1" dirty="0"/>
          </a:p>
          <a:p>
            <a:pPr lvl="1" indent="-457200">
              <a:tabLst>
                <a:tab pos="0" algn="l"/>
                <a:tab pos="1143000" algn="l"/>
              </a:tabLst>
            </a:pPr>
            <a:r>
              <a:rPr lang="en-US" sz="2000" b="1" dirty="0"/>
              <a:t>Assets which are do not directly generate Cash but support activities of CGU </a:t>
            </a:r>
          </a:p>
          <a:p>
            <a:pPr lvl="1">
              <a:tabLst>
                <a:tab pos="1143000" algn="l"/>
              </a:tabLst>
            </a:pPr>
            <a:endParaRPr lang="en-US" sz="2000" b="1" dirty="0"/>
          </a:p>
          <a:p>
            <a:pPr lvl="1" indent="-271463">
              <a:tabLst>
                <a:tab pos="1143000" algn="l"/>
              </a:tabLst>
            </a:pPr>
            <a:r>
              <a:rPr lang="en-US" sz="2000" b="1" dirty="0"/>
              <a:t>- Admin Office</a:t>
            </a:r>
          </a:p>
          <a:p>
            <a:pPr lvl="1" indent="-271463">
              <a:tabLst>
                <a:tab pos="1143000" algn="l"/>
              </a:tabLst>
            </a:pPr>
            <a:r>
              <a:rPr lang="en-US" sz="2000" b="1" dirty="0"/>
              <a:t>- Research Department</a:t>
            </a:r>
          </a:p>
          <a:p>
            <a:pPr lvl="1" indent="-271463">
              <a:tabLst>
                <a:tab pos="1143000" algn="l"/>
              </a:tabLst>
            </a:pPr>
            <a:r>
              <a:rPr lang="en-US" sz="2000" b="1" dirty="0"/>
              <a:t>- EDP</a:t>
            </a:r>
          </a:p>
          <a:p>
            <a:pPr lvl="1">
              <a:tabLst>
                <a:tab pos="1143000" algn="l"/>
              </a:tabLst>
            </a:pPr>
            <a:endParaRPr lang="en-US" sz="2000" b="1" dirty="0"/>
          </a:p>
          <a:p>
            <a:pPr marL="265113" lvl="2" indent="-79375">
              <a:buFontTx/>
              <a:buChar char="•"/>
              <a:tabLst>
                <a:tab pos="1143000" algn="l"/>
              </a:tabLst>
            </a:pPr>
            <a:r>
              <a:rPr lang="en-US" sz="2000" dirty="0"/>
              <a:t>  If possible to allocate to a CGU – allocate – apply bottoms up test</a:t>
            </a:r>
          </a:p>
          <a:p>
            <a:pPr marL="265113" lvl="2" indent="-79375">
              <a:buFontTx/>
              <a:buChar char="•"/>
              <a:tabLst>
                <a:tab pos="1143000" algn="l"/>
              </a:tabLst>
            </a:pPr>
            <a:r>
              <a:rPr lang="en-US" sz="2000" dirty="0"/>
              <a:t>  If not possible to allocate to a CGU – apply Bottoms Up and Tops Down test both.</a:t>
            </a:r>
          </a:p>
          <a:p>
            <a:pPr lvl="2">
              <a:buFontTx/>
              <a:buChar char="•"/>
              <a:tabLst>
                <a:tab pos="1143000" algn="l"/>
              </a:tabLst>
            </a:pPr>
            <a:endParaRPr lang="en-US" sz="800"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4494258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7327"/>
            <a:ext cx="8839200" cy="4093428"/>
          </a:xfrm>
          <a:prstGeom prst="rect">
            <a:avLst/>
          </a:prstGeom>
        </p:spPr>
        <p:txBody>
          <a:bodyPr wrap="square">
            <a:spAutoFit/>
          </a:bodyPr>
          <a:lstStyle/>
          <a:p>
            <a:pPr marL="0" lvl="1">
              <a:tabLst>
                <a:tab pos="1143000" algn="l"/>
              </a:tabLst>
            </a:pPr>
            <a:r>
              <a:rPr lang="en-US" sz="4000" b="1" dirty="0">
                <a:solidFill>
                  <a:schemeClr val="tx2"/>
                </a:solidFill>
                <a:latin typeface="+mj-lt"/>
                <a:ea typeface="+mj-ea"/>
                <a:cs typeface="+mj-cs"/>
              </a:rPr>
              <a:t>Reversals of Impairment</a:t>
            </a:r>
          </a:p>
          <a:p>
            <a:pPr lvl="1" indent="-457200">
              <a:buFontTx/>
              <a:buChar char="•"/>
              <a:tabLst>
                <a:tab pos="1143000" algn="l"/>
              </a:tabLst>
            </a:pPr>
            <a:endParaRPr lang="en-US" sz="1200" b="1" dirty="0">
              <a:solidFill>
                <a:schemeClr val="tx2"/>
              </a:solidFill>
              <a:latin typeface="+mj-lt"/>
              <a:ea typeface="+mj-ea"/>
              <a:cs typeface="+mj-cs"/>
            </a:endParaRPr>
          </a:p>
          <a:p>
            <a:pPr lvl="1">
              <a:buFontTx/>
              <a:buChar char="•"/>
            </a:pPr>
            <a:endParaRPr lang="en-US" sz="800" b="1" dirty="0"/>
          </a:p>
          <a:p>
            <a:pPr marL="265113" lvl="2" indent="-79375">
              <a:buFontTx/>
              <a:buChar char="•"/>
            </a:pPr>
            <a:r>
              <a:rPr lang="en-US" sz="2000" dirty="0"/>
              <a:t>  If external/internal sources favorable, check for reversals.</a:t>
            </a:r>
          </a:p>
          <a:p>
            <a:pPr marL="265113" lvl="2" indent="-79375">
              <a:buFontTx/>
              <a:buChar char="•"/>
            </a:pPr>
            <a:endParaRPr lang="en-US" sz="2000" dirty="0"/>
          </a:p>
          <a:p>
            <a:pPr marL="265113" lvl="2" indent="-79375">
              <a:buFontTx/>
              <a:buChar char="•"/>
            </a:pPr>
            <a:r>
              <a:rPr lang="en-US" sz="2000" dirty="0"/>
              <a:t>  Reversals to be given effect only if there is a change in estimates since last impairment loss.</a:t>
            </a:r>
          </a:p>
          <a:p>
            <a:pPr marL="265113" lvl="2" indent="-79375"/>
            <a:endParaRPr lang="en-US" sz="2000" dirty="0"/>
          </a:p>
          <a:p>
            <a:pPr marL="265113" lvl="2" indent="-79375">
              <a:buFontTx/>
              <a:buChar char="•"/>
            </a:pPr>
            <a:r>
              <a:rPr lang="en-US" sz="2000" dirty="0"/>
              <a:t>  Change due to reduction in period of cash flow cannot reverse impairment .</a:t>
            </a:r>
          </a:p>
          <a:p>
            <a:pPr marL="265113" indent="-79375"/>
            <a:endParaRPr lang="en-US" sz="2000" dirty="0"/>
          </a:p>
          <a:p>
            <a:pPr marL="265113" lvl="2" indent="-79375">
              <a:buFontTx/>
              <a:buChar char="•"/>
            </a:pPr>
            <a:r>
              <a:rPr lang="en-US" sz="2000" dirty="0"/>
              <a:t>  Cannot exceed Carrying Amount if Impairment loss was not recognized</a:t>
            </a:r>
          </a:p>
          <a:p>
            <a:pPr marL="265113" indent="-79375"/>
            <a:endParaRPr lang="en-US" sz="2000" dirty="0"/>
          </a:p>
          <a:p>
            <a:pPr marL="265113" lvl="2" indent="-79375">
              <a:buFontTx/>
              <a:buChar char="•"/>
            </a:pPr>
            <a:r>
              <a:rPr lang="en-US" sz="2000" dirty="0"/>
              <a:t>  Impairment reversals to be taken to P&amp;L except in case of revaluation impact</a:t>
            </a:r>
            <a:r>
              <a:rPr lang="en-US" dirty="0"/>
              <a:t>.</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8290026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92696"/>
            <a:ext cx="8686800" cy="5663089"/>
          </a:xfrm>
          <a:prstGeom prst="rect">
            <a:avLst/>
          </a:prstGeom>
        </p:spPr>
        <p:txBody>
          <a:bodyPr wrap="square">
            <a:spAutoFit/>
          </a:bodyPr>
          <a:lstStyle/>
          <a:p>
            <a:pPr lvl="1">
              <a:buFontTx/>
              <a:buChar char="•"/>
              <a:tabLst>
                <a:tab pos="1143000" algn="l"/>
              </a:tabLst>
            </a:pPr>
            <a:endParaRPr lang="en-US" sz="800" b="1" dirty="0"/>
          </a:p>
          <a:p>
            <a:pPr marL="92075" lvl="1" indent="-92075">
              <a:tabLst>
                <a:tab pos="1143000" algn="l"/>
              </a:tabLst>
            </a:pPr>
            <a:r>
              <a:rPr lang="en-US" sz="3600" b="1" dirty="0">
                <a:solidFill>
                  <a:schemeClr val="tx2"/>
                </a:solidFill>
                <a:latin typeface="+mj-lt"/>
                <a:ea typeface="+mj-ea"/>
                <a:cs typeface="+mj-cs"/>
              </a:rPr>
              <a:t>Reversals for goodwill – AS vs IFRS</a:t>
            </a:r>
            <a:r>
              <a:rPr lang="en-US" b="1" dirty="0"/>
              <a:t>.</a:t>
            </a:r>
            <a:r>
              <a:rPr lang="en-US" dirty="0"/>
              <a:t> </a:t>
            </a:r>
          </a:p>
          <a:p>
            <a:pPr lvl="1">
              <a:buFontTx/>
              <a:buChar char="•"/>
              <a:tabLst>
                <a:tab pos="1143000" algn="l"/>
              </a:tabLst>
            </a:pPr>
            <a:endParaRPr lang="en-US" dirty="0"/>
          </a:p>
          <a:p>
            <a:pPr marL="185738" lvl="1" indent="-93663">
              <a:buFontTx/>
              <a:buChar char="•"/>
              <a:tabLst>
                <a:tab pos="185738" algn="l"/>
                <a:tab pos="1143000" algn="l"/>
              </a:tabLst>
            </a:pPr>
            <a:r>
              <a:rPr lang="en-US" sz="2000" dirty="0"/>
              <a:t>IFRS prohibits reversals of impairment of Goodwill under any circumstances</a:t>
            </a:r>
          </a:p>
          <a:p>
            <a:pPr marL="185738" lvl="1" indent="-93663">
              <a:buFontTx/>
              <a:buChar char="•"/>
              <a:tabLst>
                <a:tab pos="185738" algn="l"/>
                <a:tab pos="1143000" algn="l"/>
              </a:tabLst>
            </a:pPr>
            <a:endParaRPr lang="en-US" sz="2000" dirty="0"/>
          </a:p>
          <a:p>
            <a:pPr marL="185738" lvl="1" indent="-93663">
              <a:buFontTx/>
              <a:buChar char="•"/>
              <a:tabLst>
                <a:tab pos="185738" algn="l"/>
                <a:tab pos="1143000" algn="l"/>
              </a:tabLst>
            </a:pPr>
            <a:r>
              <a:rPr lang="en-US" sz="2000" dirty="0"/>
              <a:t>AS permits reversals of impairment of Goodwill only under certain circumstances :</a:t>
            </a:r>
          </a:p>
          <a:p>
            <a:pPr marL="185738" lvl="1" indent="-93663">
              <a:buFontTx/>
              <a:buChar char="•"/>
              <a:tabLst>
                <a:tab pos="185738" algn="l"/>
                <a:tab pos="1143000" algn="l"/>
              </a:tabLst>
            </a:pPr>
            <a:endParaRPr lang="en-US" sz="2000" dirty="0"/>
          </a:p>
          <a:p>
            <a:pPr marL="642938" lvl="3" indent="-93663">
              <a:buFontTx/>
              <a:buChar char="•"/>
              <a:tabLst>
                <a:tab pos="185738" algn="l"/>
                <a:tab pos="1143000" algn="l"/>
              </a:tabLst>
            </a:pPr>
            <a:r>
              <a:rPr lang="en-US" sz="2000" dirty="0"/>
              <a:t>Impairment was caused by specific external event of exceptional nature</a:t>
            </a:r>
          </a:p>
          <a:p>
            <a:pPr marL="92075" lvl="2">
              <a:tabLst>
                <a:tab pos="185738" algn="l"/>
                <a:tab pos="1143000" algn="l"/>
              </a:tabLst>
            </a:pPr>
            <a:endParaRPr lang="en-US" sz="2000" dirty="0"/>
          </a:p>
          <a:p>
            <a:pPr marL="642938" lvl="3" indent="-93663">
              <a:buFontTx/>
              <a:buChar char="•"/>
              <a:tabLst>
                <a:tab pos="185738" algn="l"/>
                <a:tab pos="1143000" algn="l"/>
              </a:tabLst>
            </a:pPr>
            <a:r>
              <a:rPr lang="en-US" sz="2000" dirty="0"/>
              <a:t>This event has now been reversed</a:t>
            </a:r>
          </a:p>
          <a:p>
            <a:pPr marL="185738" lvl="2" indent="-93663">
              <a:tabLst>
                <a:tab pos="185738" algn="l"/>
                <a:tab pos="1143000" algn="l"/>
              </a:tabLst>
            </a:pPr>
            <a:endParaRPr lang="en-US" sz="2000" dirty="0"/>
          </a:p>
          <a:p>
            <a:pPr marL="185738" lvl="1" indent="-93663">
              <a:buFontTx/>
              <a:buChar char="•"/>
              <a:tabLst>
                <a:tab pos="185738" algn="l"/>
                <a:tab pos="1143000" algn="l"/>
              </a:tabLst>
            </a:pPr>
            <a:r>
              <a:rPr lang="en-US" sz="2000" dirty="0"/>
              <a:t>Contradiction between AS26 and AS28</a:t>
            </a:r>
          </a:p>
          <a:p>
            <a:pPr marL="185738" lvl="1" indent="-93663">
              <a:tabLst>
                <a:tab pos="185738" algn="l"/>
                <a:tab pos="1143000" algn="l"/>
              </a:tabLst>
            </a:pPr>
            <a:endParaRPr lang="en-US" sz="2000" dirty="0"/>
          </a:p>
          <a:p>
            <a:pPr marL="185738" lvl="1" indent="-93663">
              <a:tabLst>
                <a:tab pos="185738" algn="l"/>
                <a:tab pos="1143000" algn="l"/>
              </a:tabLst>
            </a:pPr>
            <a:r>
              <a:rPr lang="en-US" sz="2000" dirty="0"/>
              <a:t>AS 28 para 109 accepts the fact that internally generated goodwill cannot be </a:t>
            </a:r>
            <a:r>
              <a:rPr lang="en-US" sz="2000" dirty="0" err="1"/>
              <a:t>recognised</a:t>
            </a:r>
            <a:r>
              <a:rPr lang="en-US" sz="2000" dirty="0"/>
              <a:t>.</a:t>
            </a:r>
          </a:p>
          <a:p>
            <a:pPr marL="185738" lvl="1" indent="-93663">
              <a:tabLst>
                <a:tab pos="185738" algn="l"/>
                <a:tab pos="1143000" algn="l"/>
              </a:tabLst>
            </a:pPr>
            <a:r>
              <a:rPr lang="en-US" sz="2000" dirty="0"/>
              <a:t>Hence reversal of impairment of goodwill – recognition of internally generated goodwill</a:t>
            </a:r>
            <a:r>
              <a:rPr lang="en-US" b="1" dirty="0"/>
              <a:t>.  </a:t>
            </a:r>
            <a:endParaRPr lang="en-IN"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8132506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599"/>
            <a:ext cx="8534400" cy="3200876"/>
          </a:xfrm>
          <a:prstGeom prst="rect">
            <a:avLst/>
          </a:prstGeom>
        </p:spPr>
        <p:txBody>
          <a:bodyPr wrap="square">
            <a:spAutoFit/>
          </a:bodyPr>
          <a:lstStyle/>
          <a:p>
            <a:pPr marL="185738" lvl="1" indent="-93663">
              <a:tabLst>
                <a:tab pos="1143000" algn="l"/>
              </a:tabLst>
            </a:pPr>
            <a:r>
              <a:rPr lang="en-US" sz="3600" b="1" dirty="0">
                <a:solidFill>
                  <a:schemeClr val="tx2"/>
                </a:solidFill>
                <a:latin typeface="+mj-lt"/>
                <a:ea typeface="+mj-ea"/>
                <a:cs typeface="+mj-cs"/>
              </a:rPr>
              <a:t>Discontinuing Operations</a:t>
            </a:r>
          </a:p>
          <a:p>
            <a:pPr lvl="1">
              <a:buFontTx/>
              <a:buChar char="•"/>
              <a:tabLst>
                <a:tab pos="1143000" algn="l"/>
              </a:tabLst>
            </a:pPr>
            <a:endParaRPr lang="en-US" b="1" dirty="0"/>
          </a:p>
          <a:p>
            <a:pPr lvl="1">
              <a:buFontTx/>
              <a:buChar char="•"/>
            </a:pPr>
            <a:endParaRPr lang="en-US" sz="800" b="1" dirty="0"/>
          </a:p>
          <a:p>
            <a:pPr marL="908050" lvl="3" indent="-185738">
              <a:buFontTx/>
              <a:buChar char="•"/>
            </a:pPr>
            <a:r>
              <a:rPr lang="en-US" dirty="0"/>
              <a:t> </a:t>
            </a:r>
            <a:r>
              <a:rPr lang="en-US" sz="2000" dirty="0"/>
              <a:t> Clear indication of impairment</a:t>
            </a:r>
          </a:p>
          <a:p>
            <a:pPr marL="908050" lvl="3" indent="-185738">
              <a:buFontTx/>
              <a:buChar char="•"/>
            </a:pPr>
            <a:endParaRPr lang="en-US" sz="2000" dirty="0"/>
          </a:p>
          <a:p>
            <a:pPr marL="908050" lvl="3" indent="-185738">
              <a:buFontTx/>
              <a:buChar char="•"/>
            </a:pPr>
            <a:r>
              <a:rPr lang="en-US" sz="2000" dirty="0"/>
              <a:t>  Since individual assets are not CGU, apply test on entire division</a:t>
            </a:r>
          </a:p>
          <a:p>
            <a:pPr marL="908050" lvl="3" indent="-185738">
              <a:buFontTx/>
              <a:buChar char="•"/>
            </a:pPr>
            <a:endParaRPr lang="en-US" sz="2000" dirty="0"/>
          </a:p>
          <a:p>
            <a:pPr marL="908050" lvl="3" indent="-185738">
              <a:buFontTx/>
              <a:buChar char="•"/>
            </a:pPr>
            <a:r>
              <a:rPr lang="en-US" sz="2000" dirty="0"/>
              <a:t>  Disposal is piecemeal, recoverable amount for individual assets</a:t>
            </a:r>
          </a:p>
          <a:p>
            <a:pPr marL="908050" lvl="1" indent="-185738"/>
            <a:endParaRPr lang="en-US" sz="2000" dirty="0"/>
          </a:p>
          <a:p>
            <a:pPr marL="908050" lvl="3" indent="-185738">
              <a:buFontTx/>
              <a:buChar char="•"/>
            </a:pPr>
            <a:r>
              <a:rPr lang="en-US" sz="2000" dirty="0"/>
              <a:t>  If operation is abandon, then recoverable amount for individual assets.</a:t>
            </a:r>
            <a:endParaRPr lang="en-US" sz="2000" b="1" dirty="0"/>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1007370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74668"/>
            <a:ext cx="8839200" cy="5663089"/>
          </a:xfrm>
          <a:prstGeom prst="rect">
            <a:avLst/>
          </a:prstGeom>
        </p:spPr>
        <p:txBody>
          <a:bodyPr wrap="square">
            <a:spAutoFit/>
          </a:bodyPr>
          <a:lstStyle/>
          <a:p>
            <a:pPr marL="92075" lvl="1">
              <a:tabLst>
                <a:tab pos="1143000" algn="l"/>
              </a:tabLst>
            </a:pPr>
            <a:r>
              <a:rPr lang="en-US" sz="3600" b="1" dirty="0">
                <a:solidFill>
                  <a:schemeClr val="tx2"/>
                </a:solidFill>
                <a:latin typeface="+mj-lt"/>
                <a:ea typeface="+mj-ea"/>
                <a:cs typeface="+mj-cs"/>
              </a:rPr>
              <a:t>Disclosures</a:t>
            </a:r>
          </a:p>
          <a:p>
            <a:pPr lvl="1">
              <a:tabLst>
                <a:tab pos="1143000" algn="l"/>
              </a:tabLst>
            </a:pPr>
            <a:endParaRPr lang="en-US" b="1" dirty="0"/>
          </a:p>
          <a:p>
            <a:pPr lvl="1">
              <a:buFontTx/>
              <a:buChar char="•"/>
            </a:pPr>
            <a:endParaRPr lang="en-US" sz="800" b="1" dirty="0"/>
          </a:p>
          <a:p>
            <a:pPr marL="185738" lvl="2"/>
            <a:r>
              <a:rPr lang="en-US" sz="2000" dirty="0"/>
              <a:t>Impairment loss recognized for each class of asset </a:t>
            </a:r>
          </a:p>
          <a:p>
            <a:pPr marL="808038" lvl="2" indent="-93663">
              <a:buFont typeface="Arial" panose="020B0604020202020204" pitchFamily="34" charset="0"/>
              <a:buChar char="•"/>
            </a:pPr>
            <a:r>
              <a:rPr lang="en-US" sz="2000" dirty="0"/>
              <a:t>	PL, Revaluation Reserve</a:t>
            </a:r>
          </a:p>
          <a:p>
            <a:pPr marL="185738" lvl="2"/>
            <a:r>
              <a:rPr lang="en-US" sz="2000" dirty="0"/>
              <a:t>Impairment loss reversed </a:t>
            </a:r>
          </a:p>
          <a:p>
            <a:pPr marL="895350" lvl="2" indent="-179388">
              <a:buFont typeface="Arial" panose="020B0604020202020204" pitchFamily="34" charset="0"/>
              <a:buChar char="•"/>
            </a:pPr>
            <a:r>
              <a:rPr lang="en-US" sz="2000" dirty="0"/>
              <a:t>PL, Revaluation Reserve</a:t>
            </a:r>
          </a:p>
          <a:p>
            <a:pPr marL="185738" lvl="2"/>
            <a:r>
              <a:rPr lang="en-US" sz="2000" dirty="0"/>
              <a:t>Segment wise break up of above, if applicable</a:t>
            </a:r>
          </a:p>
          <a:p>
            <a:pPr marL="185738" lvl="2"/>
            <a:endParaRPr lang="en-US" sz="2000" dirty="0"/>
          </a:p>
          <a:p>
            <a:pPr marL="185738" lvl="2"/>
            <a:r>
              <a:rPr lang="en-US" sz="2000" dirty="0"/>
              <a:t>Events and circumstances requiring</a:t>
            </a:r>
          </a:p>
          <a:p>
            <a:pPr marL="928688" lvl="3" indent="-212725">
              <a:buFont typeface="Arial" panose="020B0604020202020204" pitchFamily="34" charset="0"/>
              <a:buChar char="•"/>
            </a:pPr>
            <a:r>
              <a:rPr lang="en-US" sz="2000" dirty="0"/>
              <a:t>Impairment</a:t>
            </a:r>
          </a:p>
          <a:p>
            <a:pPr marL="928688" lvl="3" indent="-212725">
              <a:buFont typeface="Arial" panose="020B0604020202020204" pitchFamily="34" charset="0"/>
              <a:buChar char="•"/>
            </a:pPr>
            <a:r>
              <a:rPr lang="en-US" sz="2000" dirty="0"/>
              <a:t>Reversals   </a:t>
            </a:r>
          </a:p>
          <a:p>
            <a:pPr marL="715963" lvl="3"/>
            <a:endParaRPr lang="en-US" sz="2000" dirty="0"/>
          </a:p>
          <a:p>
            <a:pPr marL="185738" lvl="2"/>
            <a:r>
              <a:rPr lang="en-US" sz="2000" dirty="0"/>
              <a:t>CGU description</a:t>
            </a:r>
          </a:p>
          <a:p>
            <a:pPr marL="185738" lvl="2"/>
            <a:r>
              <a:rPr lang="en-US" sz="2000" dirty="0" err="1"/>
              <a:t>Realisable</a:t>
            </a:r>
            <a:r>
              <a:rPr lang="en-US" sz="2000" dirty="0"/>
              <a:t> Amount – Net Selling Price or Value in Use</a:t>
            </a:r>
          </a:p>
          <a:p>
            <a:pPr marL="185738" lvl="2"/>
            <a:r>
              <a:rPr lang="en-US" sz="2000" dirty="0"/>
              <a:t>Net Selling price – basis of determining</a:t>
            </a:r>
          </a:p>
          <a:p>
            <a:pPr marL="185738" lvl="2"/>
            <a:r>
              <a:rPr lang="en-US" sz="2000" dirty="0"/>
              <a:t>Value in Use - Discount rate applied for PV</a:t>
            </a:r>
          </a:p>
          <a:p>
            <a:pPr marL="185738" lvl="2"/>
            <a:r>
              <a:rPr lang="en-US" sz="2000" dirty="0"/>
              <a:t>Main Class of Assets impacted due to impairment or reversals</a:t>
            </a:r>
          </a:p>
        </p:txBody>
      </p:sp>
      <p:sp>
        <p:nvSpPr>
          <p:cNvPr id="3" name="TextBox 2"/>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179005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953000"/>
            <a:ext cx="4191000" cy="1066800"/>
          </a:xfrm>
        </p:spPr>
        <p:txBody>
          <a:bodyPr/>
          <a:lstStyle/>
          <a:p>
            <a:r>
              <a:rPr lang="en-US" b="1" i="1" dirty="0"/>
              <a:t>ANY QUERIES?</a:t>
            </a:r>
            <a:endParaRPr lang="en-IN" b="1" i="1" dirty="0"/>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pic>
        <p:nvPicPr>
          <p:cNvPr id="7170" name="Picture 2" descr="C:\Users\User\Desktop\PersonalQueries.gif"/>
          <p:cNvPicPr>
            <a:picLocks noChangeAspect="1" noChangeArrowheads="1"/>
          </p:cNvPicPr>
          <p:nvPr/>
        </p:nvPicPr>
        <p:blipFill>
          <a:blip r:embed="rId2" cstate="print"/>
          <a:srcRect/>
          <a:stretch>
            <a:fillRect/>
          </a:stretch>
        </p:blipFill>
        <p:spPr bwMode="auto">
          <a:xfrm>
            <a:off x="3124200" y="990600"/>
            <a:ext cx="2990850" cy="3724275"/>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User\Desktop\thank-you-note.jpg"/>
          <p:cNvPicPr>
            <a:picLocks noChangeAspect="1" noChangeArrowheads="1"/>
          </p:cNvPicPr>
          <p:nvPr/>
        </p:nvPicPr>
        <p:blipFill>
          <a:blip r:embed="rId2" cstate="print"/>
          <a:srcRect/>
          <a:stretch>
            <a:fillRect/>
          </a:stretch>
        </p:blipFill>
        <p:spPr bwMode="auto">
          <a:xfrm>
            <a:off x="0" y="228601"/>
            <a:ext cx="9150368" cy="5562600"/>
          </a:xfrm>
          <a:prstGeom prst="rect">
            <a:avLst/>
          </a:prstGeom>
          <a:noFill/>
        </p:spPr>
      </p:pic>
      <p:sp>
        <p:nvSpPr>
          <p:cNvPr id="4" name="TextBox 3"/>
          <p:cNvSpPr txBox="1"/>
          <p:nvPr/>
        </p:nvSpPr>
        <p:spPr>
          <a:xfrm>
            <a:off x="6324600" y="6477000"/>
            <a:ext cx="2819400" cy="1200329"/>
          </a:xfrm>
          <a:prstGeom prst="rect">
            <a:avLst/>
          </a:prstGeom>
          <a:noFill/>
        </p:spPr>
        <p:txBody>
          <a:bodyPr wrap="square" rtlCol="0">
            <a:spAutoFit/>
          </a:bodyPr>
          <a:lstStyle/>
          <a:p>
            <a:r>
              <a:rPr lang="en-US" b="1" i="1" dirty="0"/>
              <a:t>CA KUSAI GOAWALA</a:t>
            </a:r>
          </a:p>
          <a:p>
            <a:r>
              <a:rPr lang="en-US" b="1" i="1" dirty="0"/>
              <a:t>9823140520</a:t>
            </a:r>
          </a:p>
          <a:p>
            <a:r>
              <a:rPr lang="en-US" b="1" i="1" dirty="0"/>
              <a:t>kusai@gkdj.in</a:t>
            </a:r>
            <a:endParaRPr lang="en-US" b="1" i="1" dirty="0">
              <a:solidFill>
                <a:srgbClr val="002060"/>
              </a:solidFill>
            </a:endParaRPr>
          </a:p>
          <a:p>
            <a:r>
              <a:rPr lang="en-US" b="1" i="1" dirty="0"/>
              <a:t>www.gkdj.in</a:t>
            </a:r>
            <a:endParaRPr lang="en-IN" b="1" i="1"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1143000"/>
          </a:xfrm>
        </p:spPr>
        <p:txBody>
          <a:bodyPr>
            <a:normAutofit fontScale="90000"/>
          </a:bodyPr>
          <a:lstStyle/>
          <a:p>
            <a:r>
              <a:rPr lang="en-IN" dirty="0"/>
              <a:t>Standards Not applicable to some levels</a:t>
            </a:r>
          </a:p>
        </p:txBody>
      </p:sp>
      <p:sp>
        <p:nvSpPr>
          <p:cNvPr id="3" name="Content Placeholder 2"/>
          <p:cNvSpPr>
            <a:spLocks noGrp="1"/>
          </p:cNvSpPr>
          <p:nvPr>
            <p:ph sz="quarter" idx="1"/>
          </p:nvPr>
        </p:nvSpPr>
        <p:spPr>
          <a:xfrm>
            <a:off x="457200" y="2151888"/>
            <a:ext cx="8229600" cy="4325112"/>
          </a:xfrm>
        </p:spPr>
        <p:txBody>
          <a:bodyPr>
            <a:normAutofit/>
          </a:bodyPr>
          <a:lstStyle/>
          <a:p>
            <a:pPr marL="411480" lvl="1" indent="0">
              <a:buNone/>
            </a:pPr>
            <a:r>
              <a:rPr lang="en-IN" dirty="0"/>
              <a:t>Following standards not applicable to Level III and IV</a:t>
            </a:r>
          </a:p>
          <a:p>
            <a:pPr marL="411480" lvl="1" indent="0">
              <a:buNone/>
            </a:pPr>
            <a:r>
              <a:rPr lang="en-IN" dirty="0"/>
              <a:t>AS 14 </a:t>
            </a:r>
            <a:r>
              <a:rPr lang="en-IN" dirty="0" smtClean="0"/>
              <a:t>Amalgamation	  </a:t>
            </a:r>
            <a:r>
              <a:rPr lang="en-IN" dirty="0"/>
              <a:t>(Level IV)</a:t>
            </a:r>
          </a:p>
          <a:p>
            <a:pPr marL="411480" lvl="1" indent="0">
              <a:buNone/>
            </a:pPr>
            <a:r>
              <a:rPr lang="en-IN" dirty="0"/>
              <a:t>AS 18 </a:t>
            </a:r>
            <a:r>
              <a:rPr lang="en-IN" dirty="0" smtClean="0"/>
              <a:t>Related Party </a:t>
            </a:r>
            <a:r>
              <a:rPr lang="en-IN" dirty="0"/>
              <a:t>(Level III, IV)</a:t>
            </a:r>
          </a:p>
          <a:p>
            <a:pPr marL="411480" lvl="1" indent="0">
              <a:buNone/>
            </a:pPr>
            <a:r>
              <a:rPr lang="en-IN" dirty="0"/>
              <a:t>AS 22 Income tax (Level IV – Deferred tax)</a:t>
            </a:r>
          </a:p>
          <a:p>
            <a:pPr marL="411480" lvl="1" indent="0">
              <a:buNone/>
            </a:pPr>
            <a:r>
              <a:rPr lang="en-IN" dirty="0"/>
              <a:t>AS 24 Discontinued Operations (Level III, IV)</a:t>
            </a:r>
          </a:p>
          <a:p>
            <a:pPr marL="411480" lvl="1" indent="0">
              <a:buNone/>
            </a:pPr>
            <a:r>
              <a:rPr lang="en-IN" dirty="0"/>
              <a:t>AS 28 Impairment of Assets (Level IV)</a:t>
            </a:r>
          </a:p>
        </p:txBody>
      </p:sp>
      <p:sp>
        <p:nvSpPr>
          <p:cNvPr id="5" name="TextBox 4"/>
          <p:cNvSpPr txBox="1"/>
          <p:nvPr/>
        </p:nvSpPr>
        <p:spPr>
          <a:xfrm>
            <a:off x="6324600" y="6477000"/>
            <a:ext cx="2819400" cy="381000"/>
          </a:xfrm>
          <a:prstGeom prst="rect">
            <a:avLst/>
          </a:prstGeom>
          <a:noFill/>
        </p:spPr>
        <p:txBody>
          <a:bodyPr wrap="square" rtlCol="0">
            <a:spAutoFit/>
          </a:bodyPr>
          <a:lstStyle/>
          <a:p>
            <a:r>
              <a:rPr lang="en-US" b="1" i="1" dirty="0"/>
              <a:t>CA KUSAI GOAWALA</a:t>
            </a:r>
            <a:endParaRPr lang="en-IN" b="1" i="1" dirty="0"/>
          </a:p>
        </p:txBody>
      </p:sp>
    </p:spTree>
    <p:extLst>
      <p:ext uri="{BB962C8B-B14F-4D97-AF65-F5344CB8AC3E}">
        <p14:creationId xmlns:p14="http://schemas.microsoft.com/office/powerpoint/2010/main" val="38031133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3264</TotalTime>
  <Words>5839</Words>
  <Application>Microsoft Office PowerPoint</Application>
  <PresentationFormat>On-screen Show (4:3)</PresentationFormat>
  <Paragraphs>1175</Paragraphs>
  <Slides>86</Slides>
  <Notes>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Calibri</vt:lpstr>
      <vt:lpstr>Cambria Math</vt:lpstr>
      <vt:lpstr>Georgia</vt:lpstr>
      <vt:lpstr>Rupee Foradian</vt:lpstr>
      <vt:lpstr>Times New Roman</vt:lpstr>
      <vt:lpstr>Wingdings</vt:lpstr>
      <vt:lpstr>Wingdings 2</vt:lpstr>
      <vt:lpstr>Urban</vt:lpstr>
      <vt:lpstr>PowerPoint Presentation</vt:lpstr>
      <vt:lpstr>Agenda</vt:lpstr>
      <vt:lpstr>Standards to be discussed today</vt:lpstr>
      <vt:lpstr>Classifications of SME – ICAI (as per council meeting March 18-19/2021)</vt:lpstr>
      <vt:lpstr>Classifications of SME – ICAI</vt:lpstr>
      <vt:lpstr>Disclosures for MSME and Levels</vt:lpstr>
      <vt:lpstr>Disclosures for MSME and Levels</vt:lpstr>
      <vt:lpstr>Standards Not applicable to some levels</vt:lpstr>
      <vt:lpstr>Standards Not applicable to some levels</vt:lpstr>
      <vt:lpstr>Exemption and Relaxation in Disclosures</vt:lpstr>
      <vt:lpstr>Exemption and Relaxation in Disclosures</vt:lpstr>
      <vt:lpstr>Exemption and Relaxation in Disclosures</vt:lpstr>
      <vt:lpstr>PowerPoint Presentation</vt:lpstr>
      <vt:lpstr>Exemption and Relaxation in Disclosures</vt:lpstr>
      <vt:lpstr>PowerPoint Presentation</vt:lpstr>
      <vt:lpstr>Exemption and Relaxation in Disclosures</vt:lpstr>
      <vt:lpstr>AS-7 CONSTRUCTION CONTRACTS</vt:lpstr>
      <vt:lpstr>What is a Construction Contract ?</vt:lpstr>
      <vt:lpstr>Types of Construction Contract</vt:lpstr>
      <vt:lpstr>Combining and Segmenting</vt:lpstr>
      <vt:lpstr>Contract revenue and cost</vt:lpstr>
      <vt:lpstr>Criteria for recognition of revenue</vt:lpstr>
      <vt:lpstr>How to compute Contract revenue</vt:lpstr>
      <vt:lpstr>Issues relating to Construction Contracts</vt:lpstr>
      <vt:lpstr>PowerPoint Presentation</vt:lpstr>
      <vt:lpstr>Allocable and Unallocable Cost</vt:lpstr>
      <vt:lpstr>Claims and Incentives</vt:lpstr>
      <vt:lpstr>PowerPoint Presentation</vt:lpstr>
      <vt:lpstr>AS-15 Employee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22 – Accounting for Taxes on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28: Impairment of Assets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Kusai Goawala</cp:lastModifiedBy>
  <cp:revision>747</cp:revision>
  <dcterms:created xsi:type="dcterms:W3CDTF">2006-08-16T00:00:00Z</dcterms:created>
  <dcterms:modified xsi:type="dcterms:W3CDTF">2021-05-15T15:52:54Z</dcterms:modified>
</cp:coreProperties>
</file>