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8"/>
  </p:notesMasterIdLst>
  <p:sldIdLst>
    <p:sldId id="265" r:id="rId2"/>
    <p:sldId id="267" r:id="rId3"/>
    <p:sldId id="268" r:id="rId4"/>
    <p:sldId id="395" r:id="rId5"/>
    <p:sldId id="397" r:id="rId6"/>
    <p:sldId id="396" r:id="rId7"/>
    <p:sldId id="257" r:id="rId8"/>
    <p:sldId id="258" r:id="rId9"/>
    <p:sldId id="298" r:id="rId10"/>
    <p:sldId id="269" r:id="rId11"/>
    <p:sldId id="262" r:id="rId12"/>
    <p:sldId id="331" r:id="rId13"/>
    <p:sldId id="272" r:id="rId14"/>
    <p:sldId id="371" r:id="rId15"/>
    <p:sldId id="372" r:id="rId16"/>
    <p:sldId id="280" r:id="rId17"/>
    <p:sldId id="313" r:id="rId18"/>
    <p:sldId id="273" r:id="rId19"/>
    <p:sldId id="314" r:id="rId20"/>
    <p:sldId id="316" r:id="rId21"/>
    <p:sldId id="358" r:id="rId22"/>
    <p:sldId id="317" r:id="rId23"/>
    <p:sldId id="332" r:id="rId24"/>
    <p:sldId id="399" r:id="rId25"/>
    <p:sldId id="400" r:id="rId26"/>
    <p:sldId id="401" r:id="rId27"/>
    <p:sldId id="402" r:id="rId28"/>
    <p:sldId id="403" r:id="rId29"/>
    <p:sldId id="404" r:id="rId30"/>
    <p:sldId id="405" r:id="rId31"/>
    <p:sldId id="406" r:id="rId32"/>
    <p:sldId id="419" r:id="rId33"/>
    <p:sldId id="407" r:id="rId34"/>
    <p:sldId id="408" r:id="rId35"/>
    <p:sldId id="430" r:id="rId36"/>
    <p:sldId id="409" r:id="rId37"/>
    <p:sldId id="410" r:id="rId38"/>
    <p:sldId id="411" r:id="rId39"/>
    <p:sldId id="431" r:id="rId40"/>
    <p:sldId id="412" r:id="rId41"/>
    <p:sldId id="413" r:id="rId42"/>
    <p:sldId id="423" r:id="rId43"/>
    <p:sldId id="424" r:id="rId44"/>
    <p:sldId id="425" r:id="rId45"/>
    <p:sldId id="420" r:id="rId46"/>
    <p:sldId id="421" r:id="rId47"/>
    <p:sldId id="422" r:id="rId48"/>
    <p:sldId id="271" r:id="rId49"/>
    <p:sldId id="334" r:id="rId50"/>
    <p:sldId id="335" r:id="rId51"/>
    <p:sldId id="336" r:id="rId52"/>
    <p:sldId id="337" r:id="rId53"/>
    <p:sldId id="338" r:id="rId54"/>
    <p:sldId id="362" r:id="rId55"/>
    <p:sldId id="363" r:id="rId56"/>
    <p:sldId id="340" r:id="rId57"/>
    <p:sldId id="341" r:id="rId58"/>
    <p:sldId id="366" r:id="rId59"/>
    <p:sldId id="364" r:id="rId60"/>
    <p:sldId id="365" r:id="rId61"/>
    <p:sldId id="367" r:id="rId62"/>
    <p:sldId id="368" r:id="rId63"/>
    <p:sldId id="369" r:id="rId64"/>
    <p:sldId id="370" r:id="rId65"/>
    <p:sldId id="339" r:id="rId66"/>
    <p:sldId id="342" r:id="rId67"/>
    <p:sldId id="343" r:id="rId68"/>
    <p:sldId id="344" r:id="rId69"/>
    <p:sldId id="345" r:id="rId70"/>
    <p:sldId id="346" r:id="rId71"/>
    <p:sldId id="347" r:id="rId72"/>
    <p:sldId id="349" r:id="rId73"/>
    <p:sldId id="348" r:id="rId74"/>
    <p:sldId id="350" r:id="rId75"/>
    <p:sldId id="383" r:id="rId76"/>
    <p:sldId id="384" r:id="rId77"/>
    <p:sldId id="385" r:id="rId78"/>
    <p:sldId id="387" r:id="rId79"/>
    <p:sldId id="388" r:id="rId80"/>
    <p:sldId id="389" r:id="rId81"/>
    <p:sldId id="390" r:id="rId82"/>
    <p:sldId id="391" r:id="rId83"/>
    <p:sldId id="454" r:id="rId84"/>
    <p:sldId id="455" r:id="rId85"/>
    <p:sldId id="392" r:id="rId86"/>
    <p:sldId id="379" r:id="rId87"/>
    <p:sldId id="380" r:id="rId88"/>
    <p:sldId id="381" r:id="rId89"/>
    <p:sldId id="277" r:id="rId90"/>
    <p:sldId id="351" r:id="rId91"/>
    <p:sldId id="432" r:id="rId92"/>
    <p:sldId id="433" r:id="rId93"/>
    <p:sldId id="450" r:id="rId94"/>
    <p:sldId id="451" r:id="rId95"/>
    <p:sldId id="452" r:id="rId96"/>
    <p:sldId id="453" r:id="rId97"/>
    <p:sldId id="434" r:id="rId98"/>
    <p:sldId id="435" r:id="rId99"/>
    <p:sldId id="436" r:id="rId100"/>
    <p:sldId id="437" r:id="rId101"/>
    <p:sldId id="438" r:id="rId102"/>
    <p:sldId id="439" r:id="rId103"/>
    <p:sldId id="440" r:id="rId104"/>
    <p:sldId id="441" r:id="rId105"/>
    <p:sldId id="442" r:id="rId106"/>
    <p:sldId id="443" r:id="rId107"/>
    <p:sldId id="444" r:id="rId108"/>
    <p:sldId id="356" r:id="rId109"/>
    <p:sldId id="357" r:id="rId110"/>
    <p:sldId id="281" r:id="rId111"/>
    <p:sldId id="282" r:id="rId112"/>
    <p:sldId id="311" r:id="rId113"/>
    <p:sldId id="312" r:id="rId114"/>
    <p:sldId id="283" r:id="rId115"/>
    <p:sldId id="378" r:id="rId116"/>
    <p:sldId id="318" r:id="rId117"/>
    <p:sldId id="319" r:id="rId118"/>
    <p:sldId id="320" r:id="rId119"/>
    <p:sldId id="321" r:id="rId120"/>
    <p:sldId id="322" r:id="rId121"/>
    <p:sldId id="323" r:id="rId122"/>
    <p:sldId id="324" r:id="rId123"/>
    <p:sldId id="325" r:id="rId124"/>
    <p:sldId id="354" r:id="rId125"/>
    <p:sldId id="355" r:id="rId126"/>
    <p:sldId id="330" r:id="rId127"/>
    <p:sldId id="326" r:id="rId128"/>
    <p:sldId id="394" r:id="rId129"/>
    <p:sldId id="327" r:id="rId130"/>
    <p:sldId id="287" r:id="rId131"/>
    <p:sldId id="292" r:id="rId132"/>
    <p:sldId id="328" r:id="rId133"/>
    <p:sldId id="329" r:id="rId134"/>
    <p:sldId id="360" r:id="rId135"/>
    <p:sldId id="361" r:id="rId136"/>
    <p:sldId id="359" r:id="rId1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E87B"/>
    <a:srgbClr val="00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55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0090EF-D29A-41B7-97B1-8C5F918D5A24}" type="datetimeFigureOut">
              <a:rPr lang="en-US" smtClean="0"/>
              <a:pPr/>
              <a:t>3/19/2023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9DCAF6-11FC-4AA4-B31E-454D11FBAB4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r-IN" dirty="0"/>
              <a:t>भोगावाताधारक)</a:t>
            </a:r>
            <a:endParaRPr lang="en-US" dirty="0"/>
          </a:p>
        </p:txBody>
      </p:sp>
      <p:sp>
        <p:nvSpPr>
          <p:cNvPr id="4" name="Slide Number Placeholder 3"/>
          <p:cNvSpPr>
            <a:spLocks noGrp="1"/>
          </p:cNvSpPr>
          <p:nvPr>
            <p:ph type="sldNum" sz="quarter" idx="10"/>
          </p:nvPr>
        </p:nvSpPr>
        <p:spPr/>
        <p:txBody>
          <a:bodyPr/>
          <a:lstStyle/>
          <a:p>
            <a:fld id="{CD9DCAF6-11FC-4AA4-B31E-454D11FBAB41}" type="slidenum">
              <a:rPr lang="en-US" smtClean="0"/>
              <a:pPr/>
              <a:t>53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3/19/2023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3/19/2023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3/19/2023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3/19/2023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3/19/2023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taxmann.com/research/search?searchData=FIDD.CO.FSD.BC.No.6/05.05.010/2018-19"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taxmann.com/research/search?searchData=FIDD.CO.FSD.BC.1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s://economictimes.indiatimes.com/topic/prompt-repayment-incentive" TargetMode="External"/><Relationship Id="rId2" Type="http://schemas.openxmlformats.org/officeDocument/2006/relationships/hyperlink" Target="https://economictimes.indiatimes.com/topic/coronavirus-pandemic" TargetMode="External"/><Relationship Id="rId1" Type="http://schemas.openxmlformats.org/officeDocument/2006/relationships/slideLayout" Target="../slideLayouts/slideLayout2.xml"/><Relationship Id="rId4" Type="http://schemas.openxmlformats.org/officeDocument/2006/relationships/hyperlink" Target="https://economictimes.indiatimes.com/topic/farmers"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a:p>
            <a:endParaRPr lang="en-US" dirty="0"/>
          </a:p>
        </p:txBody>
      </p:sp>
      <p:sp>
        <p:nvSpPr>
          <p:cNvPr id="3" name="Title 2"/>
          <p:cNvSpPr>
            <a:spLocks noGrp="1"/>
          </p:cNvSpPr>
          <p:nvPr>
            <p:ph type="title"/>
          </p:nvPr>
        </p:nvSpPr>
        <p:spPr>
          <a:xfrm>
            <a:off x="304800" y="274638"/>
            <a:ext cx="8610600" cy="1143000"/>
          </a:xfrm>
        </p:spPr>
        <p:txBody>
          <a:bodyPr/>
          <a:lstStyle/>
          <a:p>
            <a:endParaRPr lang="en-US" dirty="0"/>
          </a:p>
        </p:txBody>
      </p:sp>
      <p:sp>
        <p:nvSpPr>
          <p:cNvPr id="4" name="Title 1"/>
          <p:cNvSpPr txBox="1">
            <a:spLocks/>
          </p:cNvSpPr>
          <p:nvPr/>
        </p:nvSpPr>
        <p:spPr>
          <a:xfrm>
            <a:off x="457200" y="1447801"/>
            <a:ext cx="8305800" cy="1219200"/>
          </a:xfrm>
          <a:prstGeom prst="rect">
            <a:avLst/>
          </a:prstGeom>
        </p:spPr>
        <p:txBody>
          <a:bodyPr vert="horz" rtlCol="0" anchor="ctr">
            <a:normAutofit fontScale="97500" lnSpcReduction="10000"/>
            <a:scene3d>
              <a:camera prst="orthographicFront"/>
              <a:lightRig rig="soft" dir="t"/>
            </a:scene3d>
            <a:sp3d prstMaterial="softEdge">
              <a:bevelT w="25400" h="25400"/>
            </a:sp3d>
          </a:bodyPr>
          <a:lstStyle/>
          <a:p>
            <a:pPr lvl="0" algn="ctr">
              <a:spcBef>
                <a:spcPct val="0"/>
              </a:spcBef>
              <a:defRPr/>
            </a:pPr>
            <a:r>
              <a:rPr kumimoji="0" lang="en-US" sz="4100" b="1" i="0" u="none" strike="noStrike" kern="1200" cap="none" spc="0" normalizeH="0" baseline="0" noProof="0" dirty="0">
                <a:ln>
                  <a:noFill/>
                </a:ln>
                <a:solidFill>
                  <a:srgbClr val="00B050"/>
                </a:solidFill>
                <a:effectLst>
                  <a:outerShdw blurRad="31750" dist="25400" dir="5400000" algn="tl" rotWithShape="0">
                    <a:srgbClr val="000000">
                      <a:alpha val="25000"/>
                    </a:srgbClr>
                  </a:outerShdw>
                </a:effectLst>
                <a:uLnTx/>
                <a:uFillTx/>
                <a:latin typeface="+mj-lt"/>
                <a:ea typeface="+mj-ea"/>
                <a:cs typeface="+mj-cs"/>
              </a:rPr>
              <a:t>Audit of Agricultural</a:t>
            </a:r>
            <a:r>
              <a:rPr kumimoji="0" lang="en-US" sz="4100" b="1" i="0" u="none" strike="noStrike" kern="1200" cap="none" spc="0" normalizeH="0" noProof="0" dirty="0">
                <a:ln>
                  <a:noFill/>
                </a:ln>
                <a:solidFill>
                  <a:srgbClr val="00B050"/>
                </a:solidFill>
                <a:effectLst>
                  <a:outerShdw blurRad="31750" dist="25400" dir="5400000" algn="tl" rotWithShape="0">
                    <a:srgbClr val="000000">
                      <a:alpha val="25000"/>
                    </a:srgbClr>
                  </a:outerShdw>
                </a:effectLst>
                <a:uLnTx/>
                <a:uFillTx/>
                <a:latin typeface="+mj-lt"/>
                <a:ea typeface="+mj-ea"/>
                <a:cs typeface="+mj-cs"/>
              </a:rPr>
              <a:t> and other priority sector </a:t>
            </a:r>
            <a:r>
              <a:rPr lang="en-US" sz="4100" b="1" dirty="0">
                <a:solidFill>
                  <a:srgbClr val="00B050"/>
                </a:solidFill>
                <a:effectLst>
                  <a:outerShdw blurRad="31750" dist="25400" dir="5400000" algn="tl" rotWithShape="0">
                    <a:srgbClr val="000000">
                      <a:alpha val="25000"/>
                    </a:srgbClr>
                  </a:outerShdw>
                </a:effectLst>
              </a:rPr>
              <a:t>advances </a:t>
            </a:r>
            <a:endParaRPr kumimoji="0" lang="en-US" sz="4100" b="1" i="0" u="none" strike="noStrike" kern="1200" cap="none" spc="0" normalizeH="0" baseline="0" noProof="0" dirty="0">
              <a:ln>
                <a:noFill/>
              </a:ln>
              <a:solidFill>
                <a:srgbClr val="00B050"/>
              </a:solidFill>
              <a:effectLst>
                <a:outerShdw blurRad="31750" dist="25400" dir="5400000" algn="tl" rotWithShape="0">
                  <a:srgbClr val="000000">
                    <a:alpha val="25000"/>
                  </a:srgbClr>
                </a:outerShdw>
              </a:effectLst>
              <a:uLnTx/>
              <a:uFillTx/>
              <a:latin typeface="+mj-lt"/>
              <a:ea typeface="+mj-ea"/>
              <a:cs typeface="+mj-cs"/>
            </a:endParaRPr>
          </a:p>
        </p:txBody>
      </p:sp>
      <p:graphicFrame>
        <p:nvGraphicFramePr>
          <p:cNvPr id="5" name="Table 4"/>
          <p:cNvGraphicFramePr>
            <a:graphicFrameLocks noGrp="1"/>
          </p:cNvGraphicFramePr>
          <p:nvPr/>
        </p:nvGraphicFramePr>
        <p:xfrm>
          <a:off x="228600" y="2590799"/>
          <a:ext cx="8686800" cy="3276601"/>
        </p:xfrm>
        <a:graphic>
          <a:graphicData uri="http://schemas.openxmlformats.org/drawingml/2006/table">
            <a:tbl>
              <a:tblPr firstRow="1" bandRow="1">
                <a:tableStyleId>{2D5ABB26-0587-4C30-8999-92F81FD0307C}</a:tableStyleId>
              </a:tblPr>
              <a:tblGrid>
                <a:gridCol w="8686800">
                  <a:extLst>
                    <a:ext uri="{9D8B030D-6E8A-4147-A177-3AD203B41FA5}">
                      <a16:colId xmlns:a16="http://schemas.microsoft.com/office/drawing/2014/main" val="20000"/>
                    </a:ext>
                  </a:extLst>
                </a:gridCol>
              </a:tblGrid>
              <a:tr h="3276601">
                <a:tc>
                  <a:txBody>
                    <a:bodyPr/>
                    <a:lstStyle/>
                    <a:p>
                      <a:pPr algn="ctr">
                        <a:lnSpc>
                          <a:spcPct val="100000"/>
                        </a:lnSpc>
                      </a:pPr>
                      <a:r>
                        <a:rPr lang="en-GB" sz="3600" b="1" dirty="0">
                          <a:solidFill>
                            <a:srgbClr val="FF0000"/>
                          </a:solidFill>
                          <a:latin typeface="Tw Cen MT" pitchFamily="34" charset="0"/>
                          <a:cs typeface="Times New Roman" pitchFamily="18" charset="0"/>
                        </a:rPr>
                        <a:t>CA. Dr. </a:t>
                      </a:r>
                      <a:r>
                        <a:rPr lang="en-GB" sz="3600" b="1" dirty="0" err="1">
                          <a:solidFill>
                            <a:srgbClr val="FF0000"/>
                          </a:solidFill>
                          <a:latin typeface="Tw Cen MT" pitchFamily="34" charset="0"/>
                          <a:cs typeface="Times New Roman" pitchFamily="18" charset="0"/>
                        </a:rPr>
                        <a:t>Dilip</a:t>
                      </a:r>
                      <a:r>
                        <a:rPr lang="en-GB" sz="3600" b="1" dirty="0">
                          <a:solidFill>
                            <a:srgbClr val="FF0000"/>
                          </a:solidFill>
                          <a:latin typeface="Tw Cen MT" pitchFamily="34" charset="0"/>
                          <a:cs typeface="Times New Roman" pitchFamily="18" charset="0"/>
                        </a:rPr>
                        <a:t> V Satbhai</a:t>
                      </a:r>
                      <a:r>
                        <a:rPr lang="en-GB" sz="3600" b="1" dirty="0">
                          <a:solidFill>
                            <a:schemeClr val="tx1"/>
                          </a:solidFill>
                          <a:latin typeface="Tw Cen MT" pitchFamily="34" charset="0"/>
                          <a:cs typeface="Times New Roman" pitchFamily="18" charset="0"/>
                        </a:rPr>
                        <a:t> </a:t>
                      </a:r>
                    </a:p>
                    <a:p>
                      <a:pPr algn="ctr">
                        <a:lnSpc>
                          <a:spcPct val="100000"/>
                        </a:lnSpc>
                      </a:pPr>
                      <a:r>
                        <a:rPr lang="en-GB" sz="2400" b="1" dirty="0" err="1">
                          <a:solidFill>
                            <a:srgbClr val="C00000"/>
                          </a:solidFill>
                          <a:latin typeface="Tw Cen MT" pitchFamily="34" charset="0"/>
                          <a:cs typeface="Times New Roman" pitchFamily="18" charset="0"/>
                        </a:rPr>
                        <a:t>B.Com</a:t>
                      </a:r>
                      <a:r>
                        <a:rPr lang="en-GB" sz="2400" b="1" dirty="0">
                          <a:solidFill>
                            <a:srgbClr val="C00000"/>
                          </a:solidFill>
                          <a:latin typeface="Tw Cen MT" pitchFamily="34" charset="0"/>
                          <a:cs typeface="Times New Roman" pitchFamily="18" charset="0"/>
                        </a:rPr>
                        <a:t> (</a:t>
                      </a:r>
                      <a:r>
                        <a:rPr lang="en-GB" sz="2400" b="1" dirty="0" err="1">
                          <a:solidFill>
                            <a:srgbClr val="C00000"/>
                          </a:solidFill>
                          <a:latin typeface="Tw Cen MT" pitchFamily="34" charset="0"/>
                          <a:cs typeface="Times New Roman" pitchFamily="18" charset="0"/>
                        </a:rPr>
                        <a:t>H</a:t>
                      </a:r>
                      <a:r>
                        <a:rPr lang="en-GB" sz="2400" b="1" dirty="0" err="1">
                          <a:solidFill>
                            <a:srgbClr val="C00000"/>
                          </a:solidFill>
                          <a:latin typeface="Gill Sans MT" pitchFamily="34" charset="0"/>
                        </a:rPr>
                        <a:t>ons</a:t>
                      </a:r>
                      <a:r>
                        <a:rPr lang="en-GB" sz="2400" b="1" dirty="0">
                          <a:solidFill>
                            <a:srgbClr val="C00000"/>
                          </a:solidFill>
                          <a:latin typeface="Gill Sans MT" pitchFamily="34" charset="0"/>
                        </a:rPr>
                        <a:t>),</a:t>
                      </a:r>
                      <a:r>
                        <a:rPr lang="en-GB" sz="2400" b="1" baseline="0" dirty="0">
                          <a:solidFill>
                            <a:srgbClr val="C00000"/>
                          </a:solidFill>
                          <a:latin typeface="Gill Sans MT" pitchFamily="34" charset="0"/>
                        </a:rPr>
                        <a:t> LL.M.(First rank), Ph. D.(Law), F.C.A. DISA(</a:t>
                      </a:r>
                      <a:r>
                        <a:rPr lang="en-GB" sz="2400" b="1" baseline="0" dirty="0" err="1">
                          <a:solidFill>
                            <a:srgbClr val="C00000"/>
                          </a:solidFill>
                          <a:latin typeface="Gill Sans MT" pitchFamily="34" charset="0"/>
                        </a:rPr>
                        <a:t>icai</a:t>
                      </a:r>
                      <a:r>
                        <a:rPr lang="en-GB" sz="2400" b="1" baseline="0" dirty="0">
                          <a:solidFill>
                            <a:srgbClr val="C00000"/>
                          </a:solidFill>
                          <a:latin typeface="Gill Sans MT" pitchFamily="34" charset="0"/>
                        </a:rPr>
                        <a:t>), DIRM(</a:t>
                      </a:r>
                      <a:r>
                        <a:rPr lang="en-GB" sz="2400" b="1" baseline="0" dirty="0" err="1">
                          <a:solidFill>
                            <a:srgbClr val="C00000"/>
                          </a:solidFill>
                          <a:latin typeface="Gill Sans MT" pitchFamily="34" charset="0"/>
                        </a:rPr>
                        <a:t>icai</a:t>
                      </a:r>
                      <a:r>
                        <a:rPr lang="en-GB" sz="2400" b="1" baseline="0" dirty="0">
                          <a:solidFill>
                            <a:srgbClr val="C00000"/>
                          </a:solidFill>
                          <a:latin typeface="Gill Sans MT" pitchFamily="34" charset="0"/>
                        </a:rPr>
                        <a:t>)</a:t>
                      </a:r>
                      <a:r>
                        <a:rPr lang="en-GB" sz="2400" b="1" dirty="0">
                          <a:solidFill>
                            <a:srgbClr val="C00000"/>
                          </a:solidFill>
                          <a:latin typeface="Gill Sans MT" pitchFamily="34" charset="0"/>
                        </a:rPr>
                        <a:t> </a:t>
                      </a:r>
                    </a:p>
                    <a:p>
                      <a:pPr algn="ctr">
                        <a:lnSpc>
                          <a:spcPct val="100000"/>
                        </a:lnSpc>
                      </a:pPr>
                      <a:r>
                        <a:rPr lang="en-GB" sz="2400" b="1" dirty="0">
                          <a:latin typeface="Gill Sans MT" pitchFamily="34" charset="0"/>
                        </a:rPr>
                        <a:t>Senior  Partner M/s. D. V. Satbhai &amp; Co., Chartered Accountants, Pune-411004</a:t>
                      </a:r>
                      <a:endParaRPr lang="en-GB" sz="2400" b="1" dirty="0">
                        <a:solidFill>
                          <a:srgbClr val="002060"/>
                        </a:solidFill>
                        <a:latin typeface="Gill Sans MT" pitchFamily="34" charset="0"/>
                      </a:endParaRPr>
                    </a:p>
                    <a:p>
                      <a:pPr algn="ctr">
                        <a:lnSpc>
                          <a:spcPct val="100000"/>
                        </a:lnSpc>
                      </a:pPr>
                      <a:r>
                        <a:rPr lang="en-GB" sz="2400" b="1" dirty="0">
                          <a:solidFill>
                            <a:srgbClr val="002060"/>
                          </a:solidFill>
                          <a:latin typeface="Gill Sans MT" pitchFamily="34" charset="0"/>
                        </a:rPr>
                        <a:t>Laws,  Taxation &amp; Assurance </a:t>
                      </a:r>
                    </a:p>
                    <a:p>
                      <a:pPr algn="ctr">
                        <a:lnSpc>
                          <a:spcPct val="100000"/>
                        </a:lnSpc>
                      </a:pPr>
                      <a:r>
                        <a:rPr lang="en-GB" sz="2400" b="1" dirty="0">
                          <a:solidFill>
                            <a:schemeClr val="accent2"/>
                          </a:solidFill>
                          <a:latin typeface="Gill Sans MT" pitchFamily="34" charset="0"/>
                        </a:rPr>
                        <a:t>Former Chairman of </a:t>
                      </a:r>
                      <a:r>
                        <a:rPr lang="en-GB" sz="2400" b="1" dirty="0" err="1">
                          <a:solidFill>
                            <a:schemeClr val="accent2"/>
                          </a:solidFill>
                          <a:latin typeface="Gill Sans MT" pitchFamily="34" charset="0"/>
                        </a:rPr>
                        <a:t>Pune</a:t>
                      </a:r>
                      <a:r>
                        <a:rPr lang="en-GB" sz="2400" b="1" dirty="0">
                          <a:solidFill>
                            <a:schemeClr val="accent2"/>
                          </a:solidFill>
                          <a:latin typeface="Gill Sans MT" pitchFamily="34" charset="0"/>
                        </a:rPr>
                        <a:t> Branch of  WIRC of</a:t>
                      </a:r>
                      <a:endParaRPr lang="mr-IN" sz="2400" b="1" dirty="0">
                        <a:solidFill>
                          <a:schemeClr val="accent2"/>
                        </a:solidFill>
                        <a:latin typeface="Gill Sans MT" pitchFamily="34" charset="0"/>
                      </a:endParaRPr>
                    </a:p>
                    <a:p>
                      <a:pPr algn="ctr">
                        <a:lnSpc>
                          <a:spcPct val="100000"/>
                        </a:lnSpc>
                      </a:pPr>
                      <a:r>
                        <a:rPr lang="en-GB" sz="2400" b="1" dirty="0">
                          <a:solidFill>
                            <a:srgbClr val="C00000"/>
                          </a:solidFill>
                          <a:latin typeface="Gill Sans MT" pitchFamily="34" charset="0"/>
                        </a:rPr>
                        <a:t>The Institute of Chartered</a:t>
                      </a:r>
                      <a:r>
                        <a:rPr lang="en-GB" sz="2400" b="1" baseline="0" dirty="0">
                          <a:solidFill>
                            <a:srgbClr val="C00000"/>
                          </a:solidFill>
                          <a:latin typeface="Gill Sans MT" pitchFamily="34" charset="0"/>
                        </a:rPr>
                        <a:t> Accountants of India, New Delhi</a:t>
                      </a:r>
                      <a:endParaRPr lang="en-GB" sz="2400" b="1" dirty="0">
                        <a:solidFill>
                          <a:srgbClr val="C00000"/>
                        </a:solidFill>
                        <a:latin typeface="Gill Sans MT" pitchFamily="34" charset="0"/>
                      </a:endParaRPr>
                    </a:p>
                  </a:txBody>
                  <a:tcPr marT="45738" marB="45738">
                    <a:solidFill>
                      <a:srgbClr val="FFFFCC"/>
                    </a:solidFill>
                  </a:tcPr>
                </a:tc>
                <a:extLst>
                  <a:ext uri="{0D108BD9-81ED-4DB2-BD59-A6C34878D82A}">
                    <a16:rowId xmlns:a16="http://schemas.microsoft.com/office/drawing/2014/main" val="10000"/>
                  </a:ext>
                </a:extLst>
              </a:tr>
            </a:tbl>
          </a:graphicData>
        </a:graphic>
      </p:graphicFrame>
      <p:sp>
        <p:nvSpPr>
          <p:cNvPr id="6" name="Title 1"/>
          <p:cNvSpPr txBox="1">
            <a:spLocks/>
          </p:cNvSpPr>
          <p:nvPr/>
        </p:nvSpPr>
        <p:spPr>
          <a:xfrm>
            <a:off x="247650" y="304800"/>
            <a:ext cx="3638550" cy="1066800"/>
          </a:xfrm>
          <a:prstGeom prst="rect">
            <a:avLst/>
          </a:prstGeom>
          <a:solidFill>
            <a:schemeClr val="bg1">
              <a:lumMod val="95000"/>
            </a:schemeClr>
          </a:solidFill>
          <a:ln w="57150">
            <a:solidFill>
              <a:srgbClr val="0000FF"/>
            </a:solidFill>
          </a:ln>
        </p:spPr>
        <p:txBody>
          <a:bodyPr vert="horz" lIns="91440" tIns="45720" rIns="91440" bIns="45720" rtlCol="0" anchor="ctr">
            <a:normAutofit fontScale="85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3200" b="0" i="0" u="none" strike="noStrike" kern="1200" cap="none" spc="0" normalizeH="0" baseline="0" noProof="0" dirty="0">
                <a:ln>
                  <a:noFill/>
                </a:ln>
                <a:solidFill>
                  <a:srgbClr val="0000CC"/>
                </a:solidFill>
                <a:effectLst/>
                <a:uLnTx/>
                <a:uFillTx/>
                <a:latin typeface="Arial Black" pitchFamily="34" charset="0"/>
                <a:ea typeface="+mj-ea"/>
                <a:cs typeface="+mj-cs"/>
              </a:rPr>
              <a:t>Statutory</a:t>
            </a:r>
            <a:r>
              <a:rPr kumimoji="0" lang="en-IN" sz="3200" b="0" i="0" u="none" strike="noStrike" kern="1200" cap="none" spc="0" normalizeH="0" noProof="0" dirty="0">
                <a:ln>
                  <a:noFill/>
                </a:ln>
                <a:solidFill>
                  <a:srgbClr val="0000CC"/>
                </a:solidFill>
                <a:effectLst/>
                <a:uLnTx/>
                <a:uFillTx/>
                <a:latin typeface="Arial Black" pitchFamily="34" charset="0"/>
                <a:ea typeface="+mj-ea"/>
                <a:cs typeface="+mj-cs"/>
              </a:rPr>
              <a:t> audit of bank branches</a:t>
            </a:r>
            <a:endParaRPr kumimoji="0" lang="en-IN" sz="3200" b="0" i="0" u="none" strike="noStrike" kern="1200" cap="none" spc="0" normalizeH="0" baseline="0" noProof="0" dirty="0">
              <a:ln>
                <a:noFill/>
              </a:ln>
              <a:solidFill>
                <a:srgbClr val="0000CC"/>
              </a:solidFill>
              <a:effectLst/>
              <a:uLnTx/>
              <a:uFillTx/>
              <a:latin typeface="Arial Black" pitchFamily="34" charset="0"/>
              <a:ea typeface="+mj-ea"/>
              <a:cs typeface="+mj-cs"/>
            </a:endParaRPr>
          </a:p>
        </p:txBody>
      </p:sp>
      <p:sp>
        <p:nvSpPr>
          <p:cNvPr id="7" name="Title 1"/>
          <p:cNvSpPr txBox="1">
            <a:spLocks/>
          </p:cNvSpPr>
          <p:nvPr/>
        </p:nvSpPr>
        <p:spPr bwMode="auto">
          <a:xfrm>
            <a:off x="4038600" y="228600"/>
            <a:ext cx="4876800" cy="1143000"/>
          </a:xfrm>
          <a:prstGeom prst="rect">
            <a:avLst/>
          </a:prstGeom>
          <a:solidFill>
            <a:schemeClr val="tx1"/>
          </a:solidFill>
          <a:ln w="28575">
            <a:solidFill>
              <a:srgbClr val="0000CC"/>
            </a:solidFill>
            <a:miter lim="800000"/>
            <a:headEnd/>
            <a:tailEnd/>
          </a:ln>
        </p:spPr>
        <p:txBody>
          <a:bodyPr anchor="ctr"/>
          <a:lstStyle/>
          <a:p>
            <a:pPr algn="just">
              <a:defRPr/>
            </a:pPr>
            <a:r>
              <a:rPr lang="en-US" b="1" kern="0" dirty="0">
                <a:solidFill>
                  <a:srgbClr val="FFFF00"/>
                </a:solidFill>
                <a:latin typeface="Gill Sans MT" pitchFamily="34" charset="0"/>
                <a:ea typeface="+mj-ea"/>
                <a:cs typeface="+mj-cs"/>
              </a:rPr>
              <a:t>Friday, 24th  March 2023 at </a:t>
            </a:r>
          </a:p>
          <a:p>
            <a:pPr algn="just">
              <a:defRPr/>
            </a:pPr>
            <a:r>
              <a:rPr lang="en-US" b="1" kern="0" dirty="0" err="1">
                <a:solidFill>
                  <a:srgbClr val="FFFF00"/>
                </a:solidFill>
                <a:latin typeface="Gill Sans MT" pitchFamily="34" charset="0"/>
                <a:ea typeface="+mj-ea"/>
                <a:cs typeface="+mj-cs"/>
              </a:rPr>
              <a:t>Solapur</a:t>
            </a:r>
            <a:r>
              <a:rPr lang="en-US" b="1" kern="0" dirty="0">
                <a:solidFill>
                  <a:srgbClr val="FFFF00"/>
                </a:solidFill>
                <a:latin typeface="Gill Sans MT" pitchFamily="34" charset="0"/>
                <a:ea typeface="+mj-ea"/>
                <a:cs typeface="+mj-cs"/>
              </a:rPr>
              <a:t> Branch  of WIRC of </a:t>
            </a:r>
          </a:p>
          <a:p>
            <a:pPr algn="just">
              <a:defRPr/>
            </a:pPr>
            <a:r>
              <a:rPr lang="en-US" b="1" kern="0" dirty="0">
                <a:solidFill>
                  <a:srgbClr val="FFFF00"/>
                </a:solidFill>
                <a:latin typeface="Gill Sans MT" pitchFamily="34" charset="0"/>
                <a:ea typeface="+mj-ea"/>
                <a:cs typeface="+mj-cs"/>
              </a:rPr>
              <a:t>The In</a:t>
            </a:r>
            <a:r>
              <a:rPr lang="mr-IN" b="1" kern="0" dirty="0">
                <a:solidFill>
                  <a:srgbClr val="FFFF00"/>
                </a:solidFill>
                <a:latin typeface="Gill Sans MT" pitchFamily="34" charset="0"/>
                <a:ea typeface="+mj-ea"/>
                <a:cs typeface="+mj-cs"/>
              </a:rPr>
              <a:t>s</a:t>
            </a:r>
            <a:r>
              <a:rPr lang="en-US" b="1" kern="0" dirty="0" err="1">
                <a:solidFill>
                  <a:srgbClr val="FFFF00"/>
                </a:solidFill>
                <a:latin typeface="Gill Sans MT" pitchFamily="34" charset="0"/>
                <a:ea typeface="+mj-ea"/>
                <a:cs typeface="+mj-cs"/>
              </a:rPr>
              <a:t>titute</a:t>
            </a:r>
            <a:r>
              <a:rPr lang="en-US" b="1" kern="0" dirty="0">
                <a:solidFill>
                  <a:srgbClr val="FFFF00"/>
                </a:solidFill>
                <a:latin typeface="Gill Sans MT" pitchFamily="34" charset="0"/>
                <a:ea typeface="+mj-ea"/>
                <a:cs typeface="+mj-cs"/>
              </a:rPr>
              <a:t> of Chartered accountants of India, New Delhi</a:t>
            </a:r>
            <a:endParaRPr lang="en-US" kern="0" dirty="0">
              <a:solidFill>
                <a:schemeClr val="bg1">
                  <a:lumMod val="95000"/>
                </a:schemeClr>
              </a:solidFill>
              <a:latin typeface="Cooper Black" pitchFamily="18" charset="0"/>
              <a:ea typeface="+mj-ea"/>
              <a:cs typeface="Consolas" pitchFamily="49"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3660268"/>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a:lnSpc>
                          <a:spcPct val="115000"/>
                        </a:lnSpc>
                        <a:spcAft>
                          <a:spcPts val="0"/>
                        </a:spcAft>
                      </a:pPr>
                      <a:r>
                        <a:rPr lang="en-IN" sz="1500" b="1" baseline="0" dirty="0">
                          <a:solidFill>
                            <a:schemeClr val="tx2"/>
                          </a:solidFill>
                          <a:effectLst/>
                          <a:latin typeface="Tahoma" pitchFamily="34" charset="0"/>
                        </a:rPr>
                        <a:t>Categories</a:t>
                      </a:r>
                      <a:endParaRPr lang="en-IN" sz="1500" b="1" baseline="0" dirty="0">
                        <a:solidFill>
                          <a:schemeClr val="tx2"/>
                        </a:solidFill>
                        <a:effectLst/>
                        <a:latin typeface="Tahoma" pitchFamily="34" charset="0"/>
                        <a:ea typeface="Calibri"/>
                        <a:cs typeface="Times New Roman"/>
                      </a:endParaRPr>
                    </a:p>
                  </a:txBody>
                  <a:tcPr marL="215996" marR="68579" marT="0" marB="0">
                    <a:solidFill>
                      <a:srgbClr val="04E87B"/>
                    </a:solidFill>
                  </a:tcPr>
                </a:tc>
                <a:tc>
                  <a:txBody>
                    <a:bodyPr/>
                    <a:lstStyle/>
                    <a:p>
                      <a:pPr>
                        <a:lnSpc>
                          <a:spcPct val="115000"/>
                        </a:lnSpc>
                        <a:spcAft>
                          <a:spcPts val="0"/>
                        </a:spcAft>
                      </a:pPr>
                      <a:r>
                        <a:rPr lang="en-IN" sz="1500" baseline="0" dirty="0">
                          <a:solidFill>
                            <a:schemeClr val="tx2"/>
                          </a:solidFill>
                          <a:effectLst/>
                          <a:latin typeface="Tahoma" pitchFamily="34" charset="0"/>
                        </a:rPr>
                        <a:t>Domestic commercial banks / Foreign banks with 20 and above branches </a:t>
                      </a:r>
                    </a:p>
                    <a:p>
                      <a:pPr>
                        <a:lnSpc>
                          <a:spcPct val="115000"/>
                        </a:lnSpc>
                        <a:spcAft>
                          <a:spcPts val="0"/>
                        </a:spcAft>
                      </a:pPr>
                      <a:r>
                        <a:rPr lang="en-US" sz="1500" baseline="0" dirty="0">
                          <a:solidFill>
                            <a:schemeClr val="tx2"/>
                          </a:solidFill>
                          <a:effectLst/>
                          <a:latin typeface="Tahoma" pitchFamily="34" charset="0"/>
                          <a:ea typeface="Calibri"/>
                          <a:cs typeface="Times New Roman"/>
                        </a:rPr>
                        <a:t>(As on 01.07.2022)</a:t>
                      </a:r>
                      <a:endParaRPr lang="en-IN" sz="1500" baseline="0" dirty="0">
                        <a:solidFill>
                          <a:schemeClr val="tx2"/>
                        </a:solidFill>
                        <a:effectLst/>
                        <a:latin typeface="Tahoma" pitchFamily="34" charset="0"/>
                        <a:ea typeface="Calibri"/>
                        <a:cs typeface="Times New Roman"/>
                      </a:endParaRPr>
                    </a:p>
                  </a:txBody>
                  <a:tcPr marL="68579" marR="68579" marT="0" marB="0">
                    <a:solidFill>
                      <a:srgbClr val="FFCCFF"/>
                    </a:solidFill>
                  </a:tcPr>
                </a:tc>
                <a:tc>
                  <a:txBody>
                    <a:bodyPr/>
                    <a:lstStyle/>
                    <a:p>
                      <a:pPr>
                        <a:lnSpc>
                          <a:spcPct val="115000"/>
                        </a:lnSpc>
                        <a:spcAft>
                          <a:spcPts val="0"/>
                        </a:spcAft>
                      </a:pPr>
                      <a:r>
                        <a:rPr lang="en-IN" sz="1500" baseline="0" dirty="0">
                          <a:solidFill>
                            <a:schemeClr val="tx2"/>
                          </a:solidFill>
                          <a:effectLst/>
                          <a:latin typeface="Tahoma" pitchFamily="34" charset="0"/>
                          <a:ea typeface="Calibri"/>
                          <a:cs typeface="Times New Roman"/>
                        </a:rPr>
                        <a:t>RRBs and Micro finance banks</a:t>
                      </a:r>
                    </a:p>
                  </a:txBody>
                  <a:tcPr marL="68579" marR="68579" marT="0" marB="0">
                    <a:solidFill>
                      <a:srgbClr val="00FFFF"/>
                    </a:solidFill>
                  </a:tcPr>
                </a:tc>
                <a:extLst>
                  <a:ext uri="{0D108BD9-81ED-4DB2-BD59-A6C34878D82A}">
                    <a16:rowId xmlns:a16="http://schemas.microsoft.com/office/drawing/2014/main" val="10000"/>
                  </a:ext>
                </a:extLst>
              </a:tr>
              <a:tr h="370840">
                <a:tc>
                  <a:txBody>
                    <a:bodyPr/>
                    <a:lstStyle/>
                    <a:p>
                      <a:pPr>
                        <a:lnSpc>
                          <a:spcPct val="115000"/>
                        </a:lnSpc>
                        <a:spcAft>
                          <a:spcPts val="0"/>
                        </a:spcAft>
                      </a:pPr>
                      <a:endParaRPr lang="en-IN" sz="1100" b="1" dirty="0">
                        <a:solidFill>
                          <a:schemeClr val="tx2"/>
                        </a:solidFill>
                        <a:effectLst/>
                      </a:endParaRPr>
                    </a:p>
                    <a:p>
                      <a:pPr>
                        <a:lnSpc>
                          <a:spcPct val="115000"/>
                        </a:lnSpc>
                        <a:spcAft>
                          <a:spcPts val="0"/>
                        </a:spcAft>
                      </a:pPr>
                      <a:r>
                        <a:rPr lang="en-IN" sz="1600" b="1" baseline="0" dirty="0">
                          <a:solidFill>
                            <a:schemeClr val="tx2"/>
                          </a:solidFill>
                          <a:effectLst/>
                          <a:latin typeface="Tahoma" pitchFamily="34" charset="0"/>
                        </a:rPr>
                        <a:t>Total Priority Sector</a:t>
                      </a:r>
                      <a:endParaRPr lang="en-IN" sz="1600" b="1" baseline="0" dirty="0">
                        <a:solidFill>
                          <a:schemeClr val="tx2"/>
                        </a:solidFill>
                        <a:effectLst/>
                        <a:latin typeface="Tahoma" pitchFamily="34" charset="0"/>
                        <a:ea typeface="Calibri"/>
                        <a:cs typeface="Times New Roman"/>
                      </a:endParaRPr>
                    </a:p>
                  </a:txBody>
                  <a:tcPr marL="68579" marR="68579" marT="0" marB="0">
                    <a:solidFill>
                      <a:srgbClr val="04E87B"/>
                    </a:solidFill>
                  </a:tcPr>
                </a:tc>
                <a:tc>
                  <a:txBody>
                    <a:bodyPr/>
                    <a:lstStyle/>
                    <a:p>
                      <a:pPr>
                        <a:lnSpc>
                          <a:spcPct val="115000"/>
                        </a:lnSpc>
                        <a:spcAft>
                          <a:spcPts val="0"/>
                        </a:spcAft>
                      </a:pPr>
                      <a:r>
                        <a:rPr lang="en-IN" sz="1800" b="1" baseline="0" dirty="0">
                          <a:solidFill>
                            <a:schemeClr val="tx2"/>
                          </a:solidFill>
                          <a:effectLst/>
                        </a:rPr>
                        <a:t>40%</a:t>
                      </a:r>
                      <a:endParaRPr lang="en-IN" sz="1800" b="1" baseline="0" dirty="0">
                        <a:solidFill>
                          <a:schemeClr val="tx2"/>
                        </a:solidFill>
                        <a:effectLst/>
                        <a:latin typeface="Calibri"/>
                        <a:ea typeface="Calibri"/>
                        <a:cs typeface="Times New Roman"/>
                      </a:endParaRPr>
                    </a:p>
                  </a:txBody>
                  <a:tcPr marL="68579" marR="68579" marT="0" marB="0">
                    <a:solidFill>
                      <a:srgbClr val="FFCCFF"/>
                    </a:solidFill>
                  </a:tcPr>
                </a:tc>
                <a:tc>
                  <a:txBody>
                    <a:bodyPr/>
                    <a:lstStyle/>
                    <a:p>
                      <a:pPr>
                        <a:lnSpc>
                          <a:spcPct val="115000"/>
                        </a:lnSpc>
                        <a:spcAft>
                          <a:spcPts val="0"/>
                        </a:spcAft>
                      </a:pPr>
                      <a:r>
                        <a:rPr lang="en-IN" sz="1800" b="1" baseline="0" dirty="0">
                          <a:solidFill>
                            <a:schemeClr val="tx2"/>
                          </a:solidFill>
                          <a:effectLst/>
                        </a:rPr>
                        <a:t>75%</a:t>
                      </a:r>
                      <a:endParaRPr lang="en-IN" sz="1800" b="1" baseline="0" dirty="0">
                        <a:solidFill>
                          <a:schemeClr val="tx2"/>
                        </a:solidFill>
                        <a:effectLst/>
                        <a:latin typeface="Calibri"/>
                        <a:ea typeface="Calibri"/>
                        <a:cs typeface="Times New Roman"/>
                      </a:endParaRPr>
                    </a:p>
                  </a:txBody>
                  <a:tcPr marL="68579" marR="68579" marT="0" marB="0">
                    <a:solidFill>
                      <a:srgbClr val="00FFFF"/>
                    </a:solidFill>
                  </a:tcPr>
                </a:tc>
                <a:extLst>
                  <a:ext uri="{0D108BD9-81ED-4DB2-BD59-A6C34878D82A}">
                    <a16:rowId xmlns:a16="http://schemas.microsoft.com/office/drawing/2014/main" val="10001"/>
                  </a:ext>
                </a:extLst>
              </a:tr>
              <a:tr h="370840">
                <a:tc>
                  <a:txBody>
                    <a:bodyPr/>
                    <a:lstStyle/>
                    <a:p>
                      <a:pPr>
                        <a:lnSpc>
                          <a:spcPct val="115000"/>
                        </a:lnSpc>
                        <a:spcAft>
                          <a:spcPts val="0"/>
                        </a:spcAft>
                      </a:pPr>
                      <a:r>
                        <a:rPr lang="en-IN" sz="1600" b="1" baseline="0" dirty="0">
                          <a:solidFill>
                            <a:schemeClr val="tx2"/>
                          </a:solidFill>
                          <a:effectLst/>
                          <a:latin typeface="Tahoma" pitchFamily="34" charset="0"/>
                        </a:rPr>
                        <a:t>Total Agriculture</a:t>
                      </a:r>
                      <a:endParaRPr lang="en-IN" sz="1600" b="1" baseline="0" dirty="0">
                        <a:solidFill>
                          <a:schemeClr val="tx2"/>
                        </a:solidFill>
                        <a:effectLst/>
                        <a:latin typeface="Tahoma" pitchFamily="34" charset="0"/>
                        <a:ea typeface="Calibri"/>
                        <a:cs typeface="Times New Roman"/>
                      </a:endParaRPr>
                    </a:p>
                  </a:txBody>
                  <a:tcPr marL="68579" marR="68579" marT="0" marB="0">
                    <a:solidFill>
                      <a:srgbClr val="04E87B"/>
                    </a:solidFill>
                  </a:tcPr>
                </a:tc>
                <a:tc>
                  <a:txBody>
                    <a:bodyPr/>
                    <a:lstStyle/>
                    <a:p>
                      <a:pPr>
                        <a:lnSpc>
                          <a:spcPct val="115000"/>
                        </a:lnSpc>
                        <a:spcAft>
                          <a:spcPts val="0"/>
                        </a:spcAft>
                      </a:pPr>
                      <a:r>
                        <a:rPr lang="en-IN" sz="1800" b="1" baseline="0" dirty="0">
                          <a:solidFill>
                            <a:schemeClr val="tx2"/>
                          </a:solidFill>
                          <a:effectLst/>
                        </a:rPr>
                        <a:t>18% out of which 10% for Micro and small farmers</a:t>
                      </a:r>
                      <a:endParaRPr lang="en-IN" sz="1800" b="1" baseline="0" dirty="0">
                        <a:solidFill>
                          <a:schemeClr val="tx2"/>
                        </a:solidFill>
                        <a:effectLst/>
                        <a:latin typeface="Calibri"/>
                        <a:ea typeface="Calibri"/>
                        <a:cs typeface="Times New Roman"/>
                      </a:endParaRPr>
                    </a:p>
                  </a:txBody>
                  <a:tcPr marL="68579" marR="68579" marT="0" marB="0">
                    <a:solidFill>
                      <a:srgbClr val="FFCCFF"/>
                    </a:solidFill>
                  </a:tcPr>
                </a:tc>
                <a:tc>
                  <a:txBody>
                    <a:bodyPr/>
                    <a:lstStyle/>
                    <a:p>
                      <a:pPr>
                        <a:lnSpc>
                          <a:spcPct val="115000"/>
                        </a:lnSpc>
                        <a:spcAft>
                          <a:spcPts val="0"/>
                        </a:spcAft>
                      </a:pPr>
                      <a:r>
                        <a:rPr lang="en-IN" sz="1800" b="1" baseline="0" dirty="0">
                          <a:solidFill>
                            <a:schemeClr val="tx2"/>
                          </a:solidFill>
                          <a:effectLst/>
                        </a:rPr>
                        <a:t>18% out of which 10% for  small </a:t>
                      </a:r>
                      <a:r>
                        <a:rPr lang="en-IN" sz="1800" b="1" baseline="0">
                          <a:solidFill>
                            <a:schemeClr val="tx2"/>
                          </a:solidFill>
                          <a:effectLst/>
                        </a:rPr>
                        <a:t>and marginal </a:t>
                      </a:r>
                      <a:r>
                        <a:rPr lang="en-IN" sz="1800" b="1" baseline="0" dirty="0">
                          <a:solidFill>
                            <a:schemeClr val="tx2"/>
                          </a:solidFill>
                          <a:effectLst/>
                        </a:rPr>
                        <a:t>farmers</a:t>
                      </a:r>
                      <a:endParaRPr lang="en-IN" sz="1800" b="1" baseline="0" dirty="0">
                        <a:solidFill>
                          <a:schemeClr val="tx2"/>
                        </a:solidFill>
                        <a:effectLst/>
                        <a:latin typeface="Calibri"/>
                        <a:ea typeface="Calibri"/>
                        <a:cs typeface="Times New Roman"/>
                      </a:endParaRPr>
                    </a:p>
                  </a:txBody>
                  <a:tcPr marL="68579" marR="68579" marT="0" marB="0">
                    <a:solidFill>
                      <a:srgbClr val="00FFFF"/>
                    </a:solidFill>
                  </a:tcPr>
                </a:tc>
                <a:extLst>
                  <a:ext uri="{0D108BD9-81ED-4DB2-BD59-A6C34878D82A}">
                    <a16:rowId xmlns:a16="http://schemas.microsoft.com/office/drawing/2014/main" val="10002"/>
                  </a:ext>
                </a:extLst>
              </a:tr>
              <a:tr h="370840">
                <a:tc>
                  <a:txBody>
                    <a:bodyPr/>
                    <a:lstStyle/>
                    <a:p>
                      <a:pPr>
                        <a:lnSpc>
                          <a:spcPct val="115000"/>
                        </a:lnSpc>
                        <a:spcAft>
                          <a:spcPts val="0"/>
                        </a:spcAft>
                      </a:pPr>
                      <a:r>
                        <a:rPr lang="en-US" sz="1600" b="1" baseline="0" dirty="0">
                          <a:solidFill>
                            <a:schemeClr val="tx2"/>
                          </a:solidFill>
                          <a:effectLst/>
                          <a:latin typeface="Tahoma" pitchFamily="34" charset="0"/>
                          <a:ea typeface="Calibri"/>
                          <a:cs typeface="Times New Roman"/>
                        </a:rPr>
                        <a:t>Total Micro Enterprises</a:t>
                      </a:r>
                      <a:endParaRPr lang="en-IN" sz="1600" b="1" baseline="0" dirty="0">
                        <a:solidFill>
                          <a:schemeClr val="tx2"/>
                        </a:solidFill>
                        <a:effectLst/>
                        <a:latin typeface="Tahoma" pitchFamily="34" charset="0"/>
                        <a:ea typeface="Calibri"/>
                        <a:cs typeface="Times New Roman"/>
                      </a:endParaRPr>
                    </a:p>
                  </a:txBody>
                  <a:tcPr marL="68579" marR="68579" marT="0" marB="0">
                    <a:solidFill>
                      <a:srgbClr val="04E87B"/>
                    </a:solidFill>
                  </a:tcPr>
                </a:tc>
                <a:tc>
                  <a:txBody>
                    <a:bodyPr/>
                    <a:lstStyle/>
                    <a:p>
                      <a:pPr>
                        <a:lnSpc>
                          <a:spcPct val="115000"/>
                        </a:lnSpc>
                        <a:spcAft>
                          <a:spcPts val="0"/>
                        </a:spcAft>
                      </a:pPr>
                      <a:r>
                        <a:rPr kumimoji="0" lang="en-US" sz="1800" b="1" kern="1200" baseline="0" dirty="0">
                          <a:solidFill>
                            <a:schemeClr val="tx2"/>
                          </a:solidFill>
                          <a:effectLst/>
                          <a:latin typeface="+mn-lt"/>
                          <a:ea typeface="+mn-ea"/>
                          <a:cs typeface="+mn-cs"/>
                        </a:rPr>
                        <a:t>8%</a:t>
                      </a:r>
                      <a:endParaRPr kumimoji="0" lang="en-IN" sz="1800" b="1" kern="1200" baseline="0" dirty="0">
                        <a:solidFill>
                          <a:schemeClr val="tx2"/>
                        </a:solidFill>
                        <a:effectLst/>
                        <a:latin typeface="+mn-lt"/>
                        <a:ea typeface="+mn-ea"/>
                        <a:cs typeface="+mn-cs"/>
                      </a:endParaRPr>
                    </a:p>
                  </a:txBody>
                  <a:tcPr marL="68579" marR="68579" marT="0" marB="0">
                    <a:solidFill>
                      <a:srgbClr val="FFCCFF"/>
                    </a:solidFill>
                  </a:tcPr>
                </a:tc>
                <a:tc>
                  <a:txBody>
                    <a:bodyPr/>
                    <a:lstStyle/>
                    <a:p>
                      <a:pPr>
                        <a:lnSpc>
                          <a:spcPct val="115000"/>
                        </a:lnSpc>
                        <a:spcAft>
                          <a:spcPts val="0"/>
                        </a:spcAft>
                      </a:pPr>
                      <a:r>
                        <a:rPr lang="en-IN" sz="1800" b="1" baseline="0" dirty="0">
                          <a:solidFill>
                            <a:schemeClr val="tx2"/>
                          </a:solidFill>
                          <a:effectLst/>
                          <a:latin typeface="Calibri"/>
                          <a:ea typeface="Calibri"/>
                          <a:cs typeface="Times New Roman"/>
                        </a:rPr>
                        <a:t>8 %</a:t>
                      </a:r>
                    </a:p>
                  </a:txBody>
                  <a:tcPr marL="68579" marR="68579" marT="0" marB="0">
                    <a:solidFill>
                      <a:srgbClr val="00FFFF"/>
                    </a:solidFill>
                  </a:tcPr>
                </a:tc>
                <a:extLst>
                  <a:ext uri="{0D108BD9-81ED-4DB2-BD59-A6C34878D82A}">
                    <a16:rowId xmlns:a16="http://schemas.microsoft.com/office/drawing/2014/main" val="10003"/>
                  </a:ext>
                </a:extLst>
              </a:tr>
              <a:tr h="370840">
                <a:tc>
                  <a:txBody>
                    <a:bodyPr/>
                    <a:lstStyle/>
                    <a:p>
                      <a:pPr>
                        <a:lnSpc>
                          <a:spcPct val="115000"/>
                        </a:lnSpc>
                        <a:spcAft>
                          <a:spcPts val="0"/>
                        </a:spcAft>
                      </a:pPr>
                      <a:r>
                        <a:rPr lang="en-IN" sz="1600" b="1" baseline="0" dirty="0">
                          <a:solidFill>
                            <a:schemeClr val="tx2"/>
                          </a:solidFill>
                          <a:effectLst/>
                          <a:latin typeface="Tahoma" pitchFamily="34" charset="0"/>
                        </a:rPr>
                        <a:t>Advances to Weaker Sections</a:t>
                      </a:r>
                      <a:endParaRPr lang="en-IN" sz="1600" b="1" baseline="0" dirty="0">
                        <a:solidFill>
                          <a:schemeClr val="tx2"/>
                        </a:solidFill>
                        <a:effectLst/>
                        <a:latin typeface="Tahoma" pitchFamily="34" charset="0"/>
                        <a:ea typeface="Calibri"/>
                        <a:cs typeface="Times New Roman"/>
                      </a:endParaRPr>
                    </a:p>
                  </a:txBody>
                  <a:tcPr marL="68579" marR="68579" marT="0" marB="0">
                    <a:solidFill>
                      <a:srgbClr val="04E87B"/>
                    </a:solidFill>
                  </a:tcPr>
                </a:tc>
                <a:tc>
                  <a:txBody>
                    <a:bodyPr/>
                    <a:lstStyle/>
                    <a:p>
                      <a:pPr>
                        <a:lnSpc>
                          <a:spcPct val="115000"/>
                        </a:lnSpc>
                        <a:spcAft>
                          <a:spcPts val="0"/>
                        </a:spcAft>
                      </a:pPr>
                      <a:r>
                        <a:rPr lang="en-IN" sz="1800" b="1" baseline="0" dirty="0">
                          <a:solidFill>
                            <a:schemeClr val="tx2"/>
                          </a:solidFill>
                          <a:effectLst/>
                        </a:rPr>
                        <a:t>10%</a:t>
                      </a:r>
                      <a:endParaRPr lang="en-IN" sz="1800" b="1" baseline="0" dirty="0">
                        <a:solidFill>
                          <a:schemeClr val="tx2"/>
                        </a:solidFill>
                        <a:effectLst/>
                        <a:latin typeface="Calibri"/>
                        <a:ea typeface="Calibri"/>
                        <a:cs typeface="Times New Roman"/>
                      </a:endParaRPr>
                    </a:p>
                  </a:txBody>
                  <a:tcPr marL="68579" marR="68579" marT="0" marB="0">
                    <a:solidFill>
                      <a:srgbClr val="FFCCFF"/>
                    </a:solidFill>
                  </a:tcPr>
                </a:tc>
                <a:tc>
                  <a:txBody>
                    <a:bodyPr/>
                    <a:lstStyle/>
                    <a:p>
                      <a:pPr>
                        <a:lnSpc>
                          <a:spcPct val="115000"/>
                        </a:lnSpc>
                        <a:spcAft>
                          <a:spcPts val="0"/>
                        </a:spcAft>
                      </a:pPr>
                      <a:r>
                        <a:rPr lang="en-IN" sz="1800" b="1" baseline="0" dirty="0">
                          <a:solidFill>
                            <a:schemeClr val="tx2"/>
                          </a:solidFill>
                          <a:effectLst/>
                        </a:rPr>
                        <a:t>15%.for RRBs and 12% for MFB</a:t>
                      </a:r>
                    </a:p>
                  </a:txBody>
                  <a:tcPr marL="68579" marR="68579" marT="0" marB="0">
                    <a:solidFill>
                      <a:srgbClr val="00FFFF"/>
                    </a:solidFill>
                  </a:tcPr>
                </a:tc>
                <a:extLst>
                  <a:ext uri="{0D108BD9-81ED-4DB2-BD59-A6C34878D82A}">
                    <a16:rowId xmlns:a16="http://schemas.microsoft.com/office/drawing/2014/main" val="10004"/>
                  </a:ext>
                </a:extLst>
              </a:tr>
            </a:tbl>
          </a:graphicData>
        </a:graphic>
      </p:graphicFrame>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b="0" dirty="0"/>
          </a:p>
        </p:txBody>
      </p:sp>
      <p:sp>
        <p:nvSpPr>
          <p:cNvPr id="6" name="Rectangle 5"/>
          <p:cNvSpPr/>
          <p:nvPr/>
        </p:nvSpPr>
        <p:spPr>
          <a:xfrm>
            <a:off x="533400" y="5257800"/>
            <a:ext cx="8229600" cy="646331"/>
          </a:xfrm>
          <a:prstGeom prst="rect">
            <a:avLst/>
          </a:prstGeom>
        </p:spPr>
        <p:txBody>
          <a:bodyPr wrap="square">
            <a:spAutoFit/>
          </a:bodyPr>
          <a:lstStyle/>
          <a:p>
            <a:r>
              <a:rPr lang="en-US" b="1" dirty="0"/>
              <a:t>The percentage of Adjusted Net Bank Credit (ANBC) or Credit Equivalent Amount of Off-Balance Sheet Exposure, whichever is higher.</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dirty="0"/>
              <a:t>If crop loan for </a:t>
            </a:r>
            <a:r>
              <a:rPr lang="en-US" dirty="0" err="1"/>
              <a:t>Kharif</a:t>
            </a:r>
            <a:r>
              <a:rPr lang="en-US" dirty="0"/>
              <a:t> crop remains overdue up to 31.12.2024 (i.e. overdue for 21 months after repayment due date of 31.03.2023) this crop loan along with the crop loan for sugarcane and term loan for deepening of well, will be classified as NPA with effect from 31.12.2024.</a:t>
            </a:r>
          </a:p>
          <a:p>
            <a:pPr algn="just"/>
            <a:r>
              <a:rPr lang="en-US" b="1" dirty="0">
                <a:solidFill>
                  <a:srgbClr val="0070C0"/>
                </a:solidFill>
              </a:rPr>
              <a:t>Example 2: </a:t>
            </a:r>
            <a:r>
              <a:rPr lang="en-US" dirty="0"/>
              <a:t>In the example 1 referred to above, if only term loan is availed without availing crop loan for </a:t>
            </a:r>
            <a:r>
              <a:rPr lang="en-US" dirty="0" err="1"/>
              <a:t>kharif</a:t>
            </a:r>
            <a:r>
              <a:rPr lang="en-US" dirty="0"/>
              <a:t> crop &amp; sugarcane, which are actually grown by</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dirty="0"/>
              <a:t>the borrower, overdue period will be identified as 21 months for </a:t>
            </a:r>
            <a:r>
              <a:rPr lang="en-US" dirty="0" err="1"/>
              <a:t>kharif</a:t>
            </a:r>
            <a:r>
              <a:rPr lang="en-US" dirty="0"/>
              <a:t> crop and 18 months for sugarcane crop. </a:t>
            </a:r>
          </a:p>
          <a:p>
            <a:pPr algn="just"/>
            <a:r>
              <a:rPr lang="en-US" dirty="0"/>
              <a:t>The term loan will become NPA if its </a:t>
            </a:r>
            <a:r>
              <a:rPr lang="en-US" dirty="0" err="1"/>
              <a:t>instalment</a:t>
            </a:r>
            <a:r>
              <a:rPr lang="en-US" dirty="0"/>
              <a:t> of principal or interest remains overdue for 18 months from repayment due date i.e., from 30.06.2023 (overdue period applicable will be the lower of 18 or 21 months as applicable for crops grown by the borrower). Thus the loan for deepening of well will become NPA on 31.12.2024.</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Arial" panose="020B0604020202020204" pitchFamily="34" charset="0"/>
              <a:buChar char="•"/>
              <a:defRPr/>
            </a:pPr>
            <a:r>
              <a:rPr lang="en-US" b="1" dirty="0">
                <a:solidFill>
                  <a:srgbClr val="FF0000"/>
                </a:solidFill>
              </a:rPr>
              <a:t>Restructuring of loans</a:t>
            </a:r>
          </a:p>
          <a:p>
            <a:pPr algn="just">
              <a:buFont typeface="Arial" panose="020B0604020202020204" pitchFamily="34" charset="0"/>
              <a:buChar char="•"/>
              <a:defRPr/>
            </a:pPr>
            <a:r>
              <a:rPr lang="en-US" dirty="0"/>
              <a:t>In case of Natural calamities, the banks may decide    their own relief measures like conversion of short    term facility into a term loan or re-</a:t>
            </a:r>
            <a:r>
              <a:rPr lang="en-US" dirty="0" err="1"/>
              <a:t>schedulement</a:t>
            </a:r>
            <a:r>
              <a:rPr lang="en-US" dirty="0"/>
              <a:t> of   repayment period. In all these cases, the account is  not treated as NPA. </a:t>
            </a:r>
          </a:p>
          <a:p>
            <a:pPr algn="just">
              <a:buFont typeface="Arial" panose="020B0604020202020204" pitchFamily="34" charset="0"/>
              <a:buChar char="•"/>
              <a:defRPr/>
            </a:pPr>
            <a:r>
              <a:rPr lang="en-US" dirty="0" err="1"/>
              <a:t>Covid</a:t>
            </a:r>
            <a:r>
              <a:rPr lang="en-US" dirty="0"/>
              <a:t> 19 loans  with Central Government guarantee have been sanctioned or old loans have been restructured. Such loans will be PA.</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sz="2800" dirty="0">
                <a:solidFill>
                  <a:srgbClr val="0000CC"/>
                </a:solidFill>
                <a:latin typeface="Arial Black" pitchFamily="34" charset="0"/>
              </a:rPr>
              <a:t>Statutory audit of bank branches</a:t>
            </a:r>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a:solidFill>
                  <a:srgbClr val="FF0000"/>
                </a:solidFill>
              </a:rPr>
              <a:t>COVID19 Regulatory</a:t>
            </a:r>
            <a:r>
              <a:rPr lang="mr-IN" b="1" dirty="0">
                <a:solidFill>
                  <a:srgbClr val="FF0000"/>
                </a:solidFill>
              </a:rPr>
              <a:t> </a:t>
            </a:r>
            <a:r>
              <a:rPr lang="en-US" b="1" dirty="0">
                <a:solidFill>
                  <a:srgbClr val="FF0000"/>
                </a:solidFill>
              </a:rPr>
              <a:t>Package</a:t>
            </a:r>
            <a:r>
              <a:rPr lang="mr-IN" b="1" dirty="0">
                <a:solidFill>
                  <a:srgbClr val="FF0000"/>
                </a:solidFill>
              </a:rPr>
              <a:t> </a:t>
            </a:r>
          </a:p>
          <a:p>
            <a:endParaRPr lang="mr-IN" dirty="0"/>
          </a:p>
          <a:p>
            <a:pPr algn="just"/>
            <a:r>
              <a:rPr lang="en-US" dirty="0"/>
              <a:t>The RBI issued COVID19</a:t>
            </a:r>
            <a:r>
              <a:rPr lang="mr-IN" dirty="0"/>
              <a:t> </a:t>
            </a:r>
            <a:r>
              <a:rPr lang="en-US" dirty="0"/>
              <a:t>Regulatory package vide circular</a:t>
            </a:r>
            <a:r>
              <a:rPr lang="mr-IN" dirty="0"/>
              <a:t> </a:t>
            </a:r>
            <a:r>
              <a:rPr lang="en-US" dirty="0"/>
              <a:t>RBI/2019-20/186 </a:t>
            </a:r>
            <a:r>
              <a:rPr lang="en-US" dirty="0" err="1"/>
              <a:t>DOR.No.BP</a:t>
            </a:r>
            <a:r>
              <a:rPr lang="en-US" dirty="0"/>
              <a:t>.</a:t>
            </a:r>
            <a:r>
              <a:rPr lang="mr-IN" dirty="0"/>
              <a:t> </a:t>
            </a:r>
            <a:r>
              <a:rPr lang="en-US" dirty="0"/>
              <a:t>BC.</a:t>
            </a:r>
            <a:r>
              <a:rPr lang="mr-IN" dirty="0"/>
              <a:t> </a:t>
            </a:r>
            <a:r>
              <a:rPr lang="en-US" dirty="0"/>
              <a:t>47/</a:t>
            </a:r>
            <a:r>
              <a:rPr lang="mr-IN" dirty="0"/>
              <a:t> </a:t>
            </a:r>
            <a:r>
              <a:rPr lang="en-US" dirty="0"/>
              <a:t>21.04.048/2019-20 dated</a:t>
            </a:r>
            <a:r>
              <a:rPr lang="mr-IN" dirty="0"/>
              <a:t> </a:t>
            </a:r>
            <a:r>
              <a:rPr lang="en-US" dirty="0"/>
              <a:t>March 27, 2020 granting relief</a:t>
            </a:r>
            <a:r>
              <a:rPr lang="mr-IN" dirty="0"/>
              <a:t> </a:t>
            </a:r>
            <a:r>
              <a:rPr lang="en-US" dirty="0"/>
              <a:t>to borrowers, which was further</a:t>
            </a:r>
            <a:r>
              <a:rPr lang="mr-IN" dirty="0"/>
              <a:t> </a:t>
            </a:r>
            <a:r>
              <a:rPr lang="en-US" dirty="0"/>
              <a:t>followed by another circular</a:t>
            </a:r>
            <a:r>
              <a:rPr lang="mr-IN" dirty="0"/>
              <a:t> </a:t>
            </a:r>
            <a:r>
              <a:rPr lang="en-US" dirty="0"/>
              <a:t>RBI/2019-20/220 </a:t>
            </a:r>
            <a:r>
              <a:rPr lang="en-US" dirty="0" err="1"/>
              <a:t>DOR.No.BP</a:t>
            </a:r>
            <a:r>
              <a:rPr lang="en-US" dirty="0"/>
              <a:t>.</a:t>
            </a:r>
            <a:r>
              <a:rPr lang="mr-IN" dirty="0"/>
              <a:t> </a:t>
            </a:r>
            <a:r>
              <a:rPr lang="en-US" dirty="0"/>
              <a:t>BC. </a:t>
            </a:r>
            <a:r>
              <a:rPr lang="mr-IN" dirty="0"/>
              <a:t> </a:t>
            </a:r>
            <a:r>
              <a:rPr lang="en-US" dirty="0"/>
              <a:t>63/21.04.048/2019-20 dated</a:t>
            </a:r>
            <a:r>
              <a:rPr lang="mr-IN" dirty="0"/>
              <a:t> </a:t>
            </a:r>
            <a:r>
              <a:rPr lang="en-US" dirty="0"/>
              <a:t>April 17, 2020 on COVID 19</a:t>
            </a:r>
            <a:r>
              <a:rPr lang="mr-IN" dirty="0"/>
              <a:t> </a:t>
            </a:r>
            <a:r>
              <a:rPr lang="en-US" dirty="0"/>
              <a:t>Regulatory Package – Asset</a:t>
            </a:r>
            <a:r>
              <a:rPr lang="mr-IN" dirty="0"/>
              <a:t> </a:t>
            </a:r>
            <a:r>
              <a:rPr lang="en-US" dirty="0"/>
              <a:t>Classification and Provisioning,</a:t>
            </a:r>
            <a:r>
              <a:rPr lang="mr-IN" dirty="0"/>
              <a:t> </a:t>
            </a:r>
            <a:r>
              <a:rPr lang="en-US" dirty="0"/>
              <a:t>granting relief </a:t>
            </a:r>
            <a:r>
              <a:rPr lang="en-US" dirty="0" err="1"/>
              <a:t>w.r.t</a:t>
            </a:r>
            <a:r>
              <a:rPr lang="en-US" dirty="0"/>
              <a:t>. Asset</a:t>
            </a:r>
            <a:r>
              <a:rPr lang="mr-IN" dirty="0"/>
              <a:t> </a:t>
            </a:r>
            <a:r>
              <a:rPr lang="en-US" dirty="0"/>
              <a:t>Classification and Provisioning.</a:t>
            </a:r>
            <a:r>
              <a:rPr lang="mr-IN" dirty="0"/>
              <a:t> </a:t>
            </a:r>
            <a:endParaRPr lang="en-US"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a:p>
          <a:p>
            <a:pPr algn="just"/>
            <a:r>
              <a:rPr lang="en-US" dirty="0"/>
              <a:t>The RBI also issued circular</a:t>
            </a:r>
            <a:r>
              <a:rPr lang="mr-IN" dirty="0"/>
              <a:t> </a:t>
            </a:r>
            <a:r>
              <a:rPr lang="en-US" dirty="0"/>
              <a:t>RBI/2019-20/219 </a:t>
            </a:r>
            <a:r>
              <a:rPr lang="en-US" dirty="0" err="1"/>
              <a:t>DOR.No.BP</a:t>
            </a:r>
            <a:r>
              <a:rPr lang="en-US" dirty="0"/>
              <a:t>.</a:t>
            </a:r>
            <a:r>
              <a:rPr lang="mr-IN" dirty="0"/>
              <a:t> </a:t>
            </a:r>
            <a:r>
              <a:rPr lang="en-US" dirty="0"/>
              <a:t>BC.62/21.04.048/2019-20 dated</a:t>
            </a:r>
            <a:r>
              <a:rPr lang="mr-IN" dirty="0"/>
              <a:t> </a:t>
            </a:r>
            <a:r>
              <a:rPr lang="en-US" dirty="0"/>
              <a:t>April 17, 2020 on COVID 19</a:t>
            </a:r>
            <a:r>
              <a:rPr lang="mr-IN" dirty="0"/>
              <a:t> </a:t>
            </a:r>
            <a:r>
              <a:rPr lang="en-US" dirty="0"/>
              <a:t>Regulatory Package – Review</a:t>
            </a:r>
            <a:r>
              <a:rPr lang="mr-IN" dirty="0"/>
              <a:t> </a:t>
            </a:r>
            <a:r>
              <a:rPr lang="en-US" dirty="0"/>
              <a:t>of Resolution Timelines under</a:t>
            </a:r>
            <a:r>
              <a:rPr lang="mr-IN" dirty="0"/>
              <a:t> </a:t>
            </a:r>
            <a:r>
              <a:rPr lang="en-US" dirty="0"/>
              <a:t>the Prudential Framework on</a:t>
            </a:r>
            <a:r>
              <a:rPr lang="mr-IN" dirty="0"/>
              <a:t> </a:t>
            </a:r>
            <a:r>
              <a:rPr lang="en-US" dirty="0"/>
              <a:t>Resolution of Stressed Assets.</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b="1" dirty="0">
              <a:solidFill>
                <a:srgbClr val="FF0000"/>
              </a:solidFill>
            </a:endParaRPr>
          </a:p>
          <a:p>
            <a:pPr algn="just"/>
            <a:r>
              <a:rPr lang="en-US" b="1" dirty="0">
                <a:solidFill>
                  <a:srgbClr val="FF0000"/>
                </a:solidFill>
              </a:rPr>
              <a:t>Government guaranteed advances</a:t>
            </a:r>
          </a:p>
          <a:p>
            <a:pPr algn="just"/>
            <a:endParaRPr lang="en-US" dirty="0">
              <a:solidFill>
                <a:srgbClr val="C00000"/>
              </a:solidFill>
            </a:endParaRPr>
          </a:p>
          <a:p>
            <a:pPr algn="just"/>
            <a:r>
              <a:rPr lang="en-US" dirty="0">
                <a:solidFill>
                  <a:srgbClr val="C00000"/>
                </a:solidFill>
              </a:rPr>
              <a:t>The credit facilities backed by guarantee of the Central Government though overdue may be treated as NPA only when the Government repudiates its guarantee when invoked. </a:t>
            </a:r>
          </a:p>
          <a:p>
            <a:pPr algn="just"/>
            <a:endParaRPr lang="en-US" dirty="0">
              <a:solidFill>
                <a:srgbClr val="C00000"/>
              </a:solidFill>
            </a:endParaRP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just"/>
            <a:r>
              <a:rPr lang="en-US" dirty="0">
                <a:solidFill>
                  <a:srgbClr val="FF0000"/>
                </a:solidFill>
              </a:rPr>
              <a:t>Resolution Framework for</a:t>
            </a:r>
            <a:r>
              <a:rPr lang="mr-IN" dirty="0">
                <a:solidFill>
                  <a:srgbClr val="FF0000"/>
                </a:solidFill>
              </a:rPr>
              <a:t> </a:t>
            </a:r>
            <a:r>
              <a:rPr lang="en-US" dirty="0">
                <a:solidFill>
                  <a:srgbClr val="FF0000"/>
                </a:solidFill>
              </a:rPr>
              <a:t>COVID19 related Stress</a:t>
            </a:r>
            <a:r>
              <a:rPr lang="mr-IN" dirty="0"/>
              <a:t> </a:t>
            </a:r>
          </a:p>
          <a:p>
            <a:pPr algn="just"/>
            <a:r>
              <a:rPr lang="en-US" dirty="0"/>
              <a:t>The RBI issued circular</a:t>
            </a:r>
            <a:r>
              <a:rPr lang="mr-IN" dirty="0"/>
              <a:t> </a:t>
            </a:r>
            <a:r>
              <a:rPr lang="en-US" dirty="0"/>
              <a:t>RBI/2020-21/16 </a:t>
            </a:r>
            <a:r>
              <a:rPr lang="en-US" dirty="0" err="1"/>
              <a:t>DOR.No.BP</a:t>
            </a:r>
            <a:r>
              <a:rPr lang="en-US" dirty="0"/>
              <a:t>.</a:t>
            </a:r>
            <a:r>
              <a:rPr lang="mr-IN" dirty="0"/>
              <a:t> </a:t>
            </a:r>
            <a:r>
              <a:rPr lang="en-US" dirty="0"/>
              <a:t>BC/3/ 21.04.048/2020-21 dated</a:t>
            </a:r>
            <a:r>
              <a:rPr lang="mr-IN" dirty="0"/>
              <a:t> </a:t>
            </a:r>
            <a:r>
              <a:rPr lang="en-US" dirty="0"/>
              <a:t>August 06, 2020 providing</a:t>
            </a:r>
            <a:r>
              <a:rPr lang="mr-IN" dirty="0"/>
              <a:t> </a:t>
            </a:r>
            <a:r>
              <a:rPr lang="en-US" dirty="0"/>
              <a:t>window under Prudential</a:t>
            </a:r>
            <a:r>
              <a:rPr lang="mr-IN" dirty="0"/>
              <a:t> </a:t>
            </a:r>
            <a:r>
              <a:rPr lang="en-US" dirty="0"/>
              <a:t>Framework to enable lenders</a:t>
            </a:r>
            <a:r>
              <a:rPr lang="mr-IN" dirty="0"/>
              <a:t> </a:t>
            </a:r>
            <a:r>
              <a:rPr lang="en-US" dirty="0"/>
              <a:t>to implement a resolution plan</a:t>
            </a:r>
            <a:r>
              <a:rPr lang="mr-IN" dirty="0"/>
              <a:t> </a:t>
            </a:r>
            <a:r>
              <a:rPr lang="en-US" dirty="0"/>
              <a:t>in respect of eligible corporate</a:t>
            </a:r>
            <a:r>
              <a:rPr lang="mr-IN" dirty="0"/>
              <a:t> </a:t>
            </a:r>
            <a:r>
              <a:rPr lang="en-US" dirty="0"/>
              <a:t>exposures without change in</a:t>
            </a:r>
            <a:r>
              <a:rPr lang="mr-IN" dirty="0"/>
              <a:t> </a:t>
            </a:r>
            <a:r>
              <a:rPr lang="en-US" dirty="0"/>
              <a:t>ownership and personal loans,</a:t>
            </a:r>
            <a:r>
              <a:rPr lang="mr-IN" dirty="0"/>
              <a:t> </a:t>
            </a:r>
            <a:r>
              <a:rPr lang="en-US" dirty="0"/>
              <a:t>while classifying such exposures</a:t>
            </a:r>
            <a:r>
              <a:rPr lang="mr-IN" dirty="0"/>
              <a:t> </a:t>
            </a:r>
            <a:r>
              <a:rPr lang="en-US" dirty="0"/>
              <a:t>as Standard, subject to certain</a:t>
            </a:r>
            <a:r>
              <a:rPr lang="mr-IN" dirty="0"/>
              <a:t> </a:t>
            </a:r>
            <a:r>
              <a:rPr lang="en-US" dirty="0"/>
              <a:t>conditions, enabling to retain</a:t>
            </a:r>
            <a:r>
              <a:rPr lang="mr-IN" dirty="0"/>
              <a:t> </a:t>
            </a:r>
            <a:r>
              <a:rPr lang="en-US" dirty="0"/>
              <a:t>the class of assets.</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solidFill>
                  <a:srgbClr val="FF0000"/>
                </a:solidFill>
              </a:rPr>
              <a:t>LFAR</a:t>
            </a:r>
          </a:p>
          <a:p>
            <a:pPr algn="just"/>
            <a:r>
              <a:rPr lang="en-US" dirty="0"/>
              <a:t>Previously, the accounts selected for the purpose of auditing were forming part of  our documentations and working papers. However, now LFAR expects us to list the accounts selected, which increase our responsibility manifold as the answers to the question in LFAR are expected with reference to the selection.</a:t>
            </a:r>
            <a:endParaRPr lang="en-US" dirty="0">
              <a:solidFill>
                <a:srgbClr val="FF0000"/>
              </a:solidFill>
            </a:endParaRP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Where any of the comments made by the auditors in their LFAR is adverse, auditor should consider whether a qualification in their main report is necessary.</a:t>
            </a:r>
            <a:endParaRPr lang="en-US"/>
          </a:p>
          <a:p>
            <a:pPr algn="just"/>
            <a:endParaRPr lang="en-US" dirty="0"/>
          </a:p>
          <a:p>
            <a:pPr algn="just"/>
            <a:r>
              <a:rPr lang="en-US" dirty="0"/>
              <a:t>Format of LFAR speaks about policies of the bank are in conformity with RBI master directions</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b="1" dirty="0">
                <a:solidFill>
                  <a:srgbClr val="FF0000"/>
                </a:solidFill>
              </a:rPr>
              <a:t>Categories under ‘Agriculture’?</a:t>
            </a:r>
          </a:p>
          <a:p>
            <a:pPr algn="just"/>
            <a:endParaRPr lang="en-US" b="1" dirty="0">
              <a:solidFill>
                <a:srgbClr val="FF0000"/>
              </a:solidFill>
            </a:endParaRPr>
          </a:p>
          <a:p>
            <a:pPr algn="just"/>
            <a:r>
              <a:rPr lang="en-US" dirty="0"/>
              <a:t>The activities covered under Agriculture are classified under three sub-categories </a:t>
            </a:r>
          </a:p>
          <a:p>
            <a:pPr>
              <a:buNone/>
            </a:pPr>
            <a:r>
              <a:rPr lang="en-US" dirty="0"/>
              <a:t>   viz. </a:t>
            </a:r>
          </a:p>
          <a:p>
            <a:r>
              <a:rPr lang="en-US" dirty="0"/>
              <a:t>1.Farm credit, </a:t>
            </a:r>
          </a:p>
          <a:p>
            <a:r>
              <a:rPr lang="en-US" dirty="0"/>
              <a:t>2. Agriculture infrastructure and </a:t>
            </a:r>
          </a:p>
          <a:p>
            <a:r>
              <a:rPr lang="en-US" dirty="0"/>
              <a:t>3. Ancillary activities</a:t>
            </a:r>
          </a:p>
          <a:p>
            <a:endParaRPr lang="en-US" b="1"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n-US" b="1" dirty="0">
                <a:solidFill>
                  <a:srgbClr val="FF0000"/>
                </a:solidFill>
              </a:rPr>
              <a:t>Limits prescribed for bank loans to Micro, Small and Medium Enterprises engaged in the manufacture or production of goods</a:t>
            </a:r>
            <a:r>
              <a:rPr lang="en-US" dirty="0"/>
              <a:t>:</a:t>
            </a:r>
          </a:p>
          <a:p>
            <a:pPr algn="just"/>
            <a:r>
              <a:rPr lang="en-US" dirty="0"/>
              <a:t>The manufacturing enterprises are defined in terms of investment in plant and machinery under MSME Act, 2006.</a:t>
            </a:r>
          </a:p>
          <a:p>
            <a:pPr algn="just"/>
            <a:r>
              <a:rPr lang="en-US" dirty="0"/>
              <a:t>Bank loans up to Rs. 5 crore per unit to Micro and Small Enterprises and Rs. 10 crore to Medium Enterprises engaged in providing or rendering of services and defined in terms of investment in equipment under MSME Act, 2006 are eligible for classification under priority sector.</a:t>
            </a:r>
          </a:p>
          <a:p>
            <a:endParaRPr lang="en-US"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buNone/>
            </a:pPr>
            <a:r>
              <a:rPr lang="en-US" sz="3200" b="1" dirty="0">
                <a:solidFill>
                  <a:srgbClr val="FF0000"/>
                </a:solidFill>
                <a:latin typeface="Verdana" pitchFamily="34" charset="0"/>
                <a:ea typeface="Verdana" pitchFamily="34" charset="0"/>
                <a:cs typeface="Verdana" pitchFamily="34" charset="0"/>
              </a:rPr>
              <a:t>MSMEs:</a:t>
            </a:r>
          </a:p>
          <a:p>
            <a:pPr algn="just">
              <a:buNone/>
            </a:pPr>
            <a:r>
              <a:rPr lang="en-US" sz="2600" dirty="0">
                <a:latin typeface="Verdana" pitchFamily="34" charset="0"/>
                <a:ea typeface="Verdana" pitchFamily="34" charset="0"/>
                <a:cs typeface="Verdana" pitchFamily="34" charset="0"/>
              </a:rPr>
              <a:t>   Definition of Micro, small, medium enterprises as per Section 7(1) of Micro, small, medium enterprises Development act  2006. </a:t>
            </a:r>
            <a:r>
              <a:rPr lang="en-US" sz="2600" b="1" i="1" dirty="0">
                <a:latin typeface="Verdana" pitchFamily="34" charset="0"/>
                <a:ea typeface="Verdana" pitchFamily="34" charset="0"/>
                <a:cs typeface="Verdana" pitchFamily="34" charset="0"/>
              </a:rPr>
              <a:t>Definition effective from 1-7-2020</a:t>
            </a:r>
            <a:endParaRPr lang="en-US" sz="2600" b="1" i="1" dirty="0">
              <a:solidFill>
                <a:srgbClr val="FF0000"/>
              </a:solidFill>
              <a:latin typeface="Verdana" pitchFamily="34" charset="0"/>
              <a:ea typeface="Verdana" pitchFamily="34" charset="0"/>
              <a:cs typeface="Verdana" pitchFamily="34" charset="0"/>
            </a:endParaRPr>
          </a:p>
          <a:p>
            <a:pPr algn="just"/>
            <a:r>
              <a:rPr lang="en-US" sz="2600" dirty="0">
                <a:latin typeface="Verdana" pitchFamily="34" charset="0"/>
                <a:ea typeface="Verdana" pitchFamily="34" charset="0"/>
                <a:cs typeface="Verdana" pitchFamily="34" charset="0"/>
              </a:rPr>
              <a:t>Manufacturing or service Enterprises :</a:t>
            </a:r>
          </a:p>
          <a:p>
            <a:pPr lvl="1" algn="just"/>
            <a:r>
              <a:rPr lang="en-US" sz="2600" b="1" dirty="0">
                <a:latin typeface="Verdana" pitchFamily="34" charset="0"/>
                <a:ea typeface="Verdana" pitchFamily="34" charset="0"/>
                <a:cs typeface="Verdana" pitchFamily="34" charset="0"/>
              </a:rPr>
              <a:t>Micro enterprises</a:t>
            </a:r>
            <a:r>
              <a:rPr lang="en-US" sz="2600" dirty="0">
                <a:latin typeface="Verdana" pitchFamily="34" charset="0"/>
                <a:ea typeface="Verdana" pitchFamily="34" charset="0"/>
                <a:cs typeface="Verdana" pitchFamily="34" charset="0"/>
              </a:rPr>
              <a:t> – Investment in plant &amp; machinery</a:t>
            </a:r>
            <a:r>
              <a:rPr lang="mr-IN" sz="2600" dirty="0">
                <a:latin typeface="Verdana" pitchFamily="34" charset="0"/>
                <a:ea typeface="Verdana" pitchFamily="34" charset="0"/>
                <a:cs typeface="Verdana" pitchFamily="34" charset="0"/>
              </a:rPr>
              <a:t> </a:t>
            </a:r>
            <a:r>
              <a:rPr lang="en-US" sz="2600" dirty="0">
                <a:latin typeface="Verdana" pitchFamily="34" charset="0"/>
                <a:ea typeface="Verdana" pitchFamily="34" charset="0"/>
                <a:cs typeface="Verdana" pitchFamily="34" charset="0"/>
              </a:rPr>
              <a:t>or equipments does not exceed Rs 1 crore and turnover does not exceed Rs 5 crores irrespective of the location</a:t>
            </a:r>
          </a:p>
          <a:p>
            <a:pPr algn="just"/>
            <a:endParaRPr lang="en-US" sz="2000" dirty="0">
              <a:latin typeface="Arial Black" pitchFamily="34" charset="0"/>
              <a:cs typeface="Arial" charset="0"/>
            </a:endParaRPr>
          </a:p>
          <a:p>
            <a:pPr algn="just"/>
            <a:endParaRPr lang="en-US" sz="2000" dirty="0">
              <a:latin typeface="Arial Black" pitchFamily="34" charset="0"/>
            </a:endParaRP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lgn="just"/>
            <a:r>
              <a:rPr lang="en-US" sz="2600" b="1" dirty="0">
                <a:latin typeface="Verdana" pitchFamily="34" charset="0"/>
                <a:ea typeface="Verdana" pitchFamily="34" charset="0"/>
                <a:cs typeface="Verdana" pitchFamily="34" charset="0"/>
              </a:rPr>
              <a:t>Small enterprises</a:t>
            </a:r>
            <a:r>
              <a:rPr lang="en-US" sz="2600" dirty="0">
                <a:latin typeface="Verdana" pitchFamily="34" charset="0"/>
                <a:ea typeface="Verdana" pitchFamily="34" charset="0"/>
                <a:cs typeface="Verdana" pitchFamily="34" charset="0"/>
              </a:rPr>
              <a:t> – Investment in plant &amp; machinery</a:t>
            </a:r>
            <a:r>
              <a:rPr lang="mr-IN" sz="2600" dirty="0">
                <a:latin typeface="Verdana" pitchFamily="34" charset="0"/>
                <a:ea typeface="Verdana" pitchFamily="34" charset="0"/>
                <a:cs typeface="Verdana" pitchFamily="34" charset="0"/>
              </a:rPr>
              <a:t> </a:t>
            </a:r>
            <a:r>
              <a:rPr lang="en-US" sz="2600" dirty="0">
                <a:latin typeface="Verdana" pitchFamily="34" charset="0"/>
                <a:ea typeface="Verdana" pitchFamily="34" charset="0"/>
                <a:cs typeface="Verdana" pitchFamily="34" charset="0"/>
              </a:rPr>
              <a:t>or equipments does not exceed Rs 10 crores and turnover does not exceed Rs 50 crores irrespective of the location</a:t>
            </a:r>
          </a:p>
          <a:p>
            <a:pPr algn="just"/>
            <a:r>
              <a:rPr lang="en-US" sz="2600" dirty="0">
                <a:latin typeface="Verdana" pitchFamily="34" charset="0"/>
                <a:ea typeface="Verdana" pitchFamily="34" charset="0"/>
                <a:cs typeface="Verdana" pitchFamily="34" charset="0"/>
              </a:rPr>
              <a:t>  </a:t>
            </a:r>
            <a:r>
              <a:rPr lang="en-US" sz="2600" b="1" dirty="0">
                <a:latin typeface="Verdana" pitchFamily="34" charset="0"/>
                <a:ea typeface="Verdana" pitchFamily="34" charset="0"/>
                <a:cs typeface="Verdana" pitchFamily="34" charset="0"/>
              </a:rPr>
              <a:t> Medium  Enterprises</a:t>
            </a:r>
            <a:r>
              <a:rPr lang="en-US" sz="2600" dirty="0">
                <a:latin typeface="Verdana" pitchFamily="34" charset="0"/>
                <a:ea typeface="Verdana" pitchFamily="34" charset="0"/>
                <a:cs typeface="Verdana" pitchFamily="34" charset="0"/>
              </a:rPr>
              <a:t>: </a:t>
            </a:r>
          </a:p>
          <a:p>
            <a:pPr lvl="1" algn="just"/>
            <a:r>
              <a:rPr lang="en-US" sz="2600" dirty="0">
                <a:latin typeface="Verdana" pitchFamily="34" charset="0"/>
                <a:ea typeface="Verdana" pitchFamily="34" charset="0"/>
                <a:cs typeface="Verdana" pitchFamily="34" charset="0"/>
              </a:rPr>
              <a:t>Investment in plant &amp; machinery</a:t>
            </a:r>
            <a:r>
              <a:rPr lang="mr-IN" sz="2600" dirty="0">
                <a:latin typeface="Verdana" pitchFamily="34" charset="0"/>
                <a:ea typeface="Verdana" pitchFamily="34" charset="0"/>
                <a:cs typeface="Verdana" pitchFamily="34" charset="0"/>
              </a:rPr>
              <a:t> </a:t>
            </a:r>
            <a:r>
              <a:rPr lang="en-US" sz="2600" dirty="0">
                <a:latin typeface="Verdana" pitchFamily="34" charset="0"/>
                <a:ea typeface="Verdana" pitchFamily="34" charset="0"/>
                <a:cs typeface="Verdana" pitchFamily="34" charset="0"/>
              </a:rPr>
              <a:t>or equipments does not exceed Rs 50 crore and turnover does not exceed Rs 250 crores irrespective of the location</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a:t>Notes:</a:t>
            </a:r>
          </a:p>
          <a:p>
            <a:pPr algn="just"/>
            <a:r>
              <a:rPr lang="en-US" dirty="0"/>
              <a:t>If the turnover or investment exceeds the parameter, the enterprise will be placed in the higher category but not vice versa.</a:t>
            </a:r>
          </a:p>
          <a:p>
            <a:pPr algn="just"/>
            <a:r>
              <a:rPr lang="en-US" dirty="0"/>
              <a:t>One PAN one turnover.</a:t>
            </a:r>
          </a:p>
          <a:p>
            <a:pPr algn="just"/>
            <a:r>
              <a:rPr lang="en-US" dirty="0"/>
              <a:t>Investment to be linked with figure appearing in previous ITR filed</a:t>
            </a:r>
          </a:p>
          <a:p>
            <a:pPr algn="just"/>
            <a:r>
              <a:rPr lang="en-US" dirty="0"/>
              <a:t>If new entrant with no ITR filed, the value will </a:t>
            </a:r>
            <a:r>
              <a:rPr lang="en-US" dirty="0" err="1"/>
              <a:t>finalised</a:t>
            </a:r>
            <a:r>
              <a:rPr lang="en-US" dirty="0"/>
              <a:t> on the basis of self declaration  but without GST</a:t>
            </a:r>
          </a:p>
          <a:p>
            <a:pPr algn="just"/>
            <a:r>
              <a:rPr lang="en-US" dirty="0"/>
              <a:t>Plant and machinery to include all tangible assets except land, building , furniture &amp; fittings</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sz="2400" dirty="0">
                <a:latin typeface="Verdana" pitchFamily="34" charset="0"/>
                <a:ea typeface="Verdana" pitchFamily="34" charset="0"/>
                <a:cs typeface="Verdana" pitchFamily="34" charset="0"/>
              </a:rPr>
              <a:t>Bank loans to micro and small enterprises (both manufacturing and service) are eligible to be classified under PS (Priority sector).</a:t>
            </a:r>
          </a:p>
          <a:p>
            <a:pPr algn="just">
              <a:buNone/>
            </a:pPr>
            <a:endParaRPr lang="en-US" sz="2400" dirty="0">
              <a:latin typeface="Verdana" pitchFamily="34" charset="0"/>
              <a:ea typeface="Verdana" pitchFamily="34" charset="0"/>
              <a:cs typeface="Verdana" pitchFamily="34" charset="0"/>
            </a:endParaRPr>
          </a:p>
          <a:p>
            <a:pPr algn="just"/>
            <a:r>
              <a:rPr lang="en-US" sz="2400" dirty="0">
                <a:latin typeface="Verdana" pitchFamily="34" charset="0"/>
                <a:ea typeface="Verdana" pitchFamily="34" charset="0"/>
                <a:cs typeface="Verdana" pitchFamily="34" charset="0"/>
              </a:rPr>
              <a:t>The small and micro (service) enterprises include </a:t>
            </a:r>
          </a:p>
          <a:p>
            <a:pPr lvl="1" algn="just"/>
            <a:r>
              <a:rPr lang="en-US" sz="2400" dirty="0">
                <a:latin typeface="Verdana" pitchFamily="34" charset="0"/>
                <a:ea typeface="Verdana" pitchFamily="34" charset="0"/>
                <a:cs typeface="Verdana" pitchFamily="34" charset="0"/>
              </a:rPr>
              <a:t>small road &amp; water transport operators </a:t>
            </a:r>
          </a:p>
          <a:p>
            <a:pPr lvl="1" algn="just"/>
            <a:r>
              <a:rPr lang="en-US" sz="2400" dirty="0">
                <a:latin typeface="Verdana" pitchFamily="34" charset="0"/>
                <a:ea typeface="Verdana" pitchFamily="34" charset="0"/>
                <a:cs typeface="Verdana" pitchFamily="34" charset="0"/>
              </a:rPr>
              <a:t>small business</a:t>
            </a:r>
          </a:p>
          <a:p>
            <a:pPr lvl="1" algn="just"/>
            <a:r>
              <a:rPr lang="en-US" sz="2400" dirty="0">
                <a:latin typeface="Verdana" pitchFamily="34" charset="0"/>
                <a:ea typeface="Verdana" pitchFamily="34" charset="0"/>
                <a:cs typeface="Verdana" pitchFamily="34" charset="0"/>
              </a:rPr>
              <a:t>professional &amp; self-employed persons</a:t>
            </a:r>
          </a:p>
          <a:p>
            <a:pPr lvl="1" algn="just"/>
            <a:r>
              <a:rPr lang="en-US" sz="2400" dirty="0">
                <a:latin typeface="Verdana" pitchFamily="34" charset="0"/>
                <a:ea typeface="Verdana" pitchFamily="34" charset="0"/>
                <a:cs typeface="Verdana" pitchFamily="34" charset="0"/>
              </a:rPr>
              <a:t>Retail  trade</a:t>
            </a:r>
          </a:p>
          <a:p>
            <a:pPr lvl="1" algn="just"/>
            <a:r>
              <a:rPr lang="en-US" sz="2400" dirty="0">
                <a:latin typeface="Verdana" pitchFamily="34" charset="0"/>
                <a:ea typeface="Verdana" pitchFamily="34" charset="0"/>
                <a:cs typeface="Verdana" pitchFamily="34" charset="0"/>
              </a:rPr>
              <a:t>Consultancy services </a:t>
            </a:r>
          </a:p>
          <a:p>
            <a:pPr lvl="1" algn="just">
              <a:buNone/>
            </a:pPr>
            <a:endParaRPr lang="en-US" sz="2400" dirty="0">
              <a:latin typeface="Verdana" pitchFamily="34" charset="0"/>
              <a:ea typeface="Verdana" pitchFamily="34" charset="0"/>
              <a:cs typeface="Verdana" pitchFamily="34" charset="0"/>
            </a:endParaRPr>
          </a:p>
          <a:p>
            <a:pPr lvl="1" algn="just">
              <a:buNone/>
            </a:pPr>
            <a:endParaRPr lang="en-US" sz="2400" dirty="0">
              <a:latin typeface="Arial Black" pitchFamily="34" charset="0"/>
            </a:endParaRP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mr-IN" b="1" dirty="0">
                <a:solidFill>
                  <a:srgbClr val="FF0000"/>
                </a:solidFill>
              </a:rPr>
              <a:t>  </a:t>
            </a:r>
            <a:r>
              <a:rPr lang="en-US" b="1" dirty="0">
                <a:solidFill>
                  <a:srgbClr val="FF0000"/>
                </a:solidFill>
              </a:rPr>
              <a:t>MSME Sector </a:t>
            </a:r>
            <a:r>
              <a:rPr lang="en-US" dirty="0"/>
              <a:t>–</a:t>
            </a:r>
          </a:p>
          <a:p>
            <a:pPr algn="just"/>
            <a:r>
              <a:rPr lang="en-US" dirty="0"/>
              <a:t>Restructuring of Advances</a:t>
            </a:r>
            <a:r>
              <a:rPr lang="mr-IN" dirty="0"/>
              <a:t> </a:t>
            </a:r>
            <a:r>
              <a:rPr lang="en-US" dirty="0"/>
              <a:t>The RBI issued circular</a:t>
            </a:r>
            <a:r>
              <a:rPr lang="mr-IN" dirty="0"/>
              <a:t> </a:t>
            </a:r>
            <a:r>
              <a:rPr lang="en-US" dirty="0"/>
              <a:t>RBI/2020-21/17 </a:t>
            </a:r>
            <a:r>
              <a:rPr lang="en-US" dirty="0" err="1"/>
              <a:t>DOR.No.BP</a:t>
            </a:r>
            <a:r>
              <a:rPr lang="en-US" dirty="0"/>
              <a:t>.</a:t>
            </a:r>
            <a:r>
              <a:rPr lang="mr-IN" dirty="0"/>
              <a:t> </a:t>
            </a:r>
            <a:r>
              <a:rPr lang="en-US" dirty="0"/>
              <a:t>BC/4/21</a:t>
            </a:r>
            <a:r>
              <a:rPr lang="mr-IN" dirty="0"/>
              <a:t> </a:t>
            </a:r>
            <a:r>
              <a:rPr lang="en-US" dirty="0"/>
              <a:t>.04.048/2020-21 dated</a:t>
            </a:r>
            <a:r>
              <a:rPr lang="mr-IN" dirty="0"/>
              <a:t> </a:t>
            </a:r>
            <a:r>
              <a:rPr lang="en-US" dirty="0"/>
              <a:t>August 06, in continuation of</a:t>
            </a:r>
            <a:r>
              <a:rPr lang="mr-IN" dirty="0"/>
              <a:t> </a:t>
            </a:r>
            <a:r>
              <a:rPr lang="en-US" dirty="0"/>
              <a:t>earlier circular 2020RBI/2019-</a:t>
            </a:r>
            <a:r>
              <a:rPr lang="mr-IN" dirty="0"/>
              <a:t> </a:t>
            </a:r>
            <a:r>
              <a:rPr lang="en-US" dirty="0"/>
              <a:t>20/160 DOR.</a:t>
            </a:r>
            <a:r>
              <a:rPr lang="mr-IN" dirty="0"/>
              <a:t> </a:t>
            </a:r>
            <a:r>
              <a:rPr lang="en-US" dirty="0" err="1"/>
              <a:t>No.BP</a:t>
            </a:r>
            <a:r>
              <a:rPr lang="en-US" dirty="0"/>
              <a:t>.</a:t>
            </a:r>
            <a:r>
              <a:rPr lang="mr-IN" dirty="0"/>
              <a:t> </a:t>
            </a:r>
            <a:r>
              <a:rPr lang="en-US" dirty="0"/>
              <a:t>BC.34/21.04.048/2019-20 dated</a:t>
            </a:r>
            <a:r>
              <a:rPr lang="mr-IN" dirty="0"/>
              <a:t> </a:t>
            </a:r>
            <a:r>
              <a:rPr lang="en-US" dirty="0"/>
              <a:t>February 11, 2020 extending</a:t>
            </a:r>
            <a:r>
              <a:rPr lang="mr-IN" dirty="0"/>
              <a:t> </a:t>
            </a:r>
            <a:r>
              <a:rPr lang="en-US" dirty="0"/>
              <a:t>the one-time restructuring of</a:t>
            </a:r>
            <a:r>
              <a:rPr lang="mr-IN" dirty="0"/>
              <a:t> </a:t>
            </a:r>
            <a:r>
              <a:rPr lang="en-US" dirty="0"/>
              <a:t>MSME advances classified as</a:t>
            </a:r>
            <a:r>
              <a:rPr lang="mr-IN" dirty="0"/>
              <a:t> </a:t>
            </a:r>
            <a:r>
              <a:rPr lang="en-US" dirty="0"/>
              <a:t>‘standard’ without a downgrade</a:t>
            </a:r>
            <a:r>
              <a:rPr lang="mr-IN" dirty="0"/>
              <a:t> </a:t>
            </a:r>
            <a:r>
              <a:rPr lang="en-US" dirty="0"/>
              <a:t>in the asset classification and</a:t>
            </a:r>
            <a:r>
              <a:rPr lang="mr-IN" dirty="0"/>
              <a:t> </a:t>
            </a:r>
            <a:r>
              <a:rPr lang="en-US" dirty="0"/>
              <a:t>aligning the guidelines with</a:t>
            </a:r>
            <a:r>
              <a:rPr lang="mr-IN" dirty="0"/>
              <a:t> </a:t>
            </a:r>
            <a:r>
              <a:rPr lang="en-US" dirty="0"/>
              <a:t>the Resolution Framework</a:t>
            </a:r>
            <a:r>
              <a:rPr lang="mr-IN" dirty="0"/>
              <a:t> </a:t>
            </a:r>
            <a:r>
              <a:rPr lang="en-US" dirty="0"/>
              <a:t>for COVID19 – related Stress</a:t>
            </a:r>
            <a:r>
              <a:rPr lang="mr-IN" dirty="0"/>
              <a:t> </a:t>
            </a:r>
            <a:r>
              <a:rPr lang="en-US" dirty="0"/>
              <a:t>announced for other advances,</a:t>
            </a:r>
            <a:r>
              <a:rPr lang="mr-IN" dirty="0"/>
              <a:t> </a:t>
            </a:r>
            <a:r>
              <a:rPr lang="en-US" dirty="0"/>
              <a:t>with amended conditions as</a:t>
            </a:r>
            <a:r>
              <a:rPr lang="mr-IN" dirty="0"/>
              <a:t> </a:t>
            </a:r>
            <a:r>
              <a:rPr lang="en-US" dirty="0"/>
              <a:t>specified in the said circular</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solidFill>
                  <a:srgbClr val="FF0000"/>
                </a:solidFill>
              </a:rPr>
              <a:t>Other Finance to MSMEs </a:t>
            </a:r>
          </a:p>
          <a:p>
            <a:pPr algn="just"/>
            <a:r>
              <a:rPr lang="en-US" dirty="0"/>
              <a:t>(</a:t>
            </a:r>
            <a:r>
              <a:rPr lang="en-US" dirty="0" err="1"/>
              <a:t>i</a:t>
            </a:r>
            <a:r>
              <a:rPr lang="en-US" dirty="0"/>
              <a:t>) Loans up to ₹50 crore to Start-ups, as per definition of Ministry of Commerce and Industry, Govt. of India that confirm to the definition of MSME.</a:t>
            </a:r>
          </a:p>
          <a:p>
            <a:pPr algn="just"/>
            <a:endParaRPr lang="en-US" dirty="0"/>
          </a:p>
          <a:p>
            <a:pPr algn="just"/>
            <a:r>
              <a:rPr lang="en-US" dirty="0"/>
              <a:t>(ii) Loans to entities involved in assisting the decentralized sector in the supply of inputs and marketing of output of artisans, village and cottage industries. </a:t>
            </a:r>
            <a:endParaRPr lang="en-US" b="1" dirty="0"/>
          </a:p>
          <a:p>
            <a:pPr>
              <a:buNone/>
            </a:pPr>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dirty="0"/>
              <a:t>(iii) Loans to co-operatives of producers in the decentralized sector viz. artisans, village and cottage industries (Not applicable for UCBs). </a:t>
            </a:r>
          </a:p>
          <a:p>
            <a:pPr algn="just"/>
            <a:r>
              <a:rPr lang="en-US" dirty="0"/>
              <a:t>(iv) Loans sanctioned by banks to NBFC-MFIs and other MFIs (Societies, Trusts etc.) which are members of RBI </a:t>
            </a:r>
            <a:r>
              <a:rPr lang="en-US" dirty="0" err="1"/>
              <a:t>recognised</a:t>
            </a:r>
            <a:r>
              <a:rPr lang="en-US" dirty="0"/>
              <a:t> SRO for the sector for on-lending to MSME sector</a:t>
            </a:r>
          </a:p>
          <a:p>
            <a:pPr algn="just"/>
            <a:r>
              <a:rPr lang="en-US" dirty="0"/>
              <a:t>(v) Loans to registered NBFCs (other than MFIs) for on-lending to Micro &amp; Small Enterprises</a:t>
            </a:r>
          </a:p>
          <a:p>
            <a:pPr algn="just"/>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b="1" dirty="0"/>
              <a:t>(vi) </a:t>
            </a:r>
            <a:r>
              <a:rPr lang="en-US" dirty="0"/>
              <a:t>Credit outstanding under General Credit Cards (including Artisan Credit Card, </a:t>
            </a:r>
            <a:r>
              <a:rPr lang="en-US" dirty="0" err="1"/>
              <a:t>Laghu</a:t>
            </a:r>
            <a:r>
              <a:rPr lang="en-US" dirty="0"/>
              <a:t> </a:t>
            </a:r>
            <a:r>
              <a:rPr lang="en-US" dirty="0" err="1"/>
              <a:t>Udyami</a:t>
            </a:r>
            <a:r>
              <a:rPr lang="en-US" dirty="0"/>
              <a:t> Card, </a:t>
            </a:r>
            <a:r>
              <a:rPr lang="en-US" dirty="0" err="1"/>
              <a:t>Swarojgar</a:t>
            </a:r>
            <a:r>
              <a:rPr lang="en-US" dirty="0"/>
              <a:t> Credit Card and Weaver’s Card etc. in existence and catering to the non-farm entrepreneurial credit needs of individuals). </a:t>
            </a:r>
          </a:p>
          <a:p>
            <a:pPr algn="just"/>
            <a:r>
              <a:rPr lang="en-US" b="1" dirty="0"/>
              <a:t>(vii) </a:t>
            </a:r>
            <a:r>
              <a:rPr lang="en-US" dirty="0"/>
              <a:t>Overdraft to </a:t>
            </a:r>
            <a:r>
              <a:rPr lang="en-US" dirty="0" err="1"/>
              <a:t>Pradhan</a:t>
            </a:r>
            <a:r>
              <a:rPr lang="en-US" dirty="0"/>
              <a:t> </a:t>
            </a:r>
            <a:r>
              <a:rPr lang="en-US" dirty="0" err="1"/>
              <a:t>Mantri</a:t>
            </a:r>
            <a:r>
              <a:rPr lang="en-US" dirty="0"/>
              <a:t> Jan-</a:t>
            </a:r>
            <a:r>
              <a:rPr lang="en-US" dirty="0" err="1"/>
              <a:t>Dhan</a:t>
            </a:r>
            <a:r>
              <a:rPr lang="en-US" dirty="0"/>
              <a:t> </a:t>
            </a:r>
            <a:r>
              <a:rPr lang="en-US" dirty="0" err="1"/>
              <a:t>Yojana</a:t>
            </a:r>
            <a:r>
              <a:rPr lang="en-US" dirty="0"/>
              <a:t> (PMJDY) account holders as per limits prescribed by Department of Financial Services, </a:t>
            </a:r>
            <a:r>
              <a:rPr lang="en-US" dirty="0" err="1"/>
              <a:t>MoF</a:t>
            </a:r>
            <a:r>
              <a:rPr lang="en-US" dirty="0"/>
              <a:t> will qualify as achievement of the target for lending to Micro Enterprises. </a:t>
            </a:r>
          </a:p>
          <a:p>
            <a:pPr algn="just"/>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a:solidFill>
                  <a:srgbClr val="FF0000"/>
                </a:solidFill>
              </a:rPr>
              <a:t>Export Credit (not applicable to RRBs and LABs)</a:t>
            </a:r>
          </a:p>
          <a:p>
            <a:pPr algn="just"/>
            <a:r>
              <a:rPr lang="en-US" dirty="0"/>
              <a:t>Export credit under agriculture and MSME sectors are allowed to be classified as PSL in the respective categories viz. agriculture and MSME. Export Credit (other than in agriculture and MSME) will be allowed to be classified as priority sector</a:t>
            </a:r>
          </a:p>
          <a:p>
            <a:pPr algn="just"/>
            <a:r>
              <a:rPr lang="en-US" dirty="0"/>
              <a:t>Incremental export credit over corresponding date of the preceding year, up to 2 per cent of ANBC or CEOBE whichever is higher, subject to a sanctioned limit of up to Rs. 40 crore per borrower. 	</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solidFill>
                  <a:srgbClr val="FF0000"/>
                </a:solidFill>
              </a:rPr>
              <a:t>Farm Credit - Individual farmers </a:t>
            </a:r>
          </a:p>
          <a:p>
            <a:pPr algn="just"/>
            <a:r>
              <a:rPr lang="en-US" dirty="0"/>
              <a:t>Loans to individual farmers [including Self Help Groups (SHGs) or Joint Liability Groups (JLGs) i.e. groups of individual farmers, provided banks maintain disaggregated data of such loans] and Proprietorship firms of farmers, directly engaged in Agriculture and Allied Activities, viz. dairy, fishery, animal husbandry, poultry, bee-keeping and </a:t>
            </a:r>
            <a:r>
              <a:rPr lang="en-US" b="1" dirty="0"/>
              <a:t>sericulture</a:t>
            </a:r>
            <a:r>
              <a:rPr lang="en-US" dirty="0"/>
              <a:t>. This will include incidentals too</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 Export credit includes </a:t>
            </a:r>
            <a:r>
              <a:rPr lang="en-US" b="1" i="1" dirty="0"/>
              <a:t>pre-shipment</a:t>
            </a:r>
            <a:r>
              <a:rPr lang="en-US" dirty="0"/>
              <a:t> and </a:t>
            </a:r>
            <a:r>
              <a:rPr lang="en-US" b="1" i="1" dirty="0"/>
              <a:t>post-shipment export credit</a:t>
            </a:r>
            <a:r>
              <a:rPr lang="en-US" dirty="0"/>
              <a:t> (excluding off-balance sheet items) as defined in Master Circular on Rupee / Foreign Currency Export Credit and Customer Service to Exporters issued by Department of Regulation,</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solidFill>
                  <a:srgbClr val="FF0000"/>
                </a:solidFill>
              </a:rPr>
              <a:t>Education </a:t>
            </a:r>
          </a:p>
          <a:p>
            <a:pPr algn="just"/>
            <a:r>
              <a:rPr lang="en-US" dirty="0"/>
              <a:t>Loans to individuals for educational purposes, including vocational courses, not exceeding ₹ 20 </a:t>
            </a:r>
            <a:r>
              <a:rPr lang="en-US" dirty="0" err="1"/>
              <a:t>lakh</a:t>
            </a:r>
            <a:r>
              <a:rPr lang="en-US" dirty="0"/>
              <a:t> will be considered as eligible for priority sector classification. Loans currently classified as priority sector will continue till maturity.</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lgn="just">
              <a:buNone/>
              <a:defRPr/>
            </a:pPr>
            <a:r>
              <a:rPr lang="en-US" sz="2800" b="1" dirty="0">
                <a:solidFill>
                  <a:srgbClr val="FF0000"/>
                </a:solidFill>
                <a:latin typeface="Verdana" pitchFamily="34" charset="0"/>
                <a:ea typeface="Verdana" pitchFamily="34" charset="0"/>
                <a:cs typeface="Verdana" pitchFamily="34" charset="0"/>
              </a:rPr>
              <a:t>Housing</a:t>
            </a:r>
          </a:p>
          <a:p>
            <a:pPr marL="0" indent="0" algn="just">
              <a:buNone/>
              <a:defRPr/>
            </a:pPr>
            <a:r>
              <a:rPr lang="en-US" sz="2800" b="1" dirty="0">
                <a:solidFill>
                  <a:srgbClr val="FF0000"/>
                </a:solidFill>
              </a:rPr>
              <a:t>1.Loans to Individuals for ‘purchase/    construction</a:t>
            </a:r>
            <a:r>
              <a:rPr lang="en-US" sz="2800" dirty="0"/>
              <a:t>’</a:t>
            </a:r>
          </a:p>
          <a:p>
            <a:pPr algn="just">
              <a:buFontTx/>
              <a:buChar char="-"/>
              <a:defRPr/>
            </a:pPr>
            <a:r>
              <a:rPr lang="en-US" sz="2800" dirty="0"/>
              <a:t>Rs. 35 </a:t>
            </a:r>
            <a:r>
              <a:rPr lang="en-US" sz="2800" dirty="0" err="1"/>
              <a:t>lakhs</a:t>
            </a:r>
            <a:r>
              <a:rPr lang="en-US" sz="2800" dirty="0"/>
              <a:t> in Metropolitan </a:t>
            </a:r>
            <a:r>
              <a:rPr lang="en-US" sz="2800" dirty="0" err="1"/>
              <a:t>centres</a:t>
            </a:r>
            <a:r>
              <a:rPr lang="en-US" sz="2800" dirty="0"/>
              <a:t> where house value should not be more than Rs 45 </a:t>
            </a:r>
            <a:r>
              <a:rPr lang="en-US" sz="2800" dirty="0" err="1"/>
              <a:t>lakhs</a:t>
            </a:r>
            <a:endParaRPr lang="en-US" sz="2800" dirty="0"/>
          </a:p>
          <a:p>
            <a:pPr algn="just">
              <a:buFontTx/>
              <a:buChar char="-"/>
              <a:defRPr/>
            </a:pPr>
            <a:r>
              <a:rPr lang="en-US" sz="2800" dirty="0"/>
              <a:t>Rs. 25 </a:t>
            </a:r>
            <a:r>
              <a:rPr lang="en-US" sz="2800" dirty="0" err="1"/>
              <a:t>lakhs</a:t>
            </a:r>
            <a:r>
              <a:rPr lang="en-US" sz="2800" dirty="0"/>
              <a:t> in other area where house value should not be more than Rs 45 </a:t>
            </a:r>
            <a:r>
              <a:rPr lang="en-US" sz="2800" dirty="0" err="1"/>
              <a:t>lakhs</a:t>
            </a:r>
            <a:r>
              <a:rPr lang="en-US" sz="2800" dirty="0"/>
              <a:t> 30 </a:t>
            </a:r>
            <a:r>
              <a:rPr lang="en-US" sz="2800" dirty="0" err="1"/>
              <a:t>lakhs</a:t>
            </a:r>
            <a:endParaRPr lang="en-US" sz="2800" dirty="0"/>
          </a:p>
          <a:p>
            <a:pPr marL="0" indent="0" algn="just">
              <a:buNone/>
              <a:defRPr/>
            </a:pPr>
            <a:r>
              <a:rPr lang="en-US" sz="2800" b="1" dirty="0">
                <a:solidFill>
                  <a:srgbClr val="FF0000"/>
                </a:solidFill>
              </a:rPr>
              <a:t>2.  Loans for ‘repairs</a:t>
            </a:r>
            <a:r>
              <a:rPr lang="en-US" sz="2800" b="1" u="sng" dirty="0">
                <a:solidFill>
                  <a:srgbClr val="FF0000"/>
                </a:solidFill>
              </a:rPr>
              <a:t>’ </a:t>
            </a:r>
            <a:r>
              <a:rPr lang="en-US" sz="2800" b="1" dirty="0">
                <a:solidFill>
                  <a:srgbClr val="FF0000"/>
                </a:solidFill>
              </a:rPr>
              <a:t> </a:t>
            </a:r>
            <a:endParaRPr lang="en-US" sz="2800" b="1" u="sng" dirty="0">
              <a:solidFill>
                <a:srgbClr val="FF0000"/>
              </a:solidFill>
            </a:endParaRPr>
          </a:p>
          <a:p>
            <a:pPr algn="just">
              <a:buFontTx/>
              <a:buChar char="-"/>
              <a:defRPr/>
            </a:pPr>
            <a:r>
              <a:rPr lang="en-US" sz="2800" dirty="0"/>
              <a:t>Rs. 10 </a:t>
            </a:r>
            <a:r>
              <a:rPr lang="en-US" sz="2800" dirty="0" err="1"/>
              <a:t>lakhs</a:t>
            </a:r>
            <a:r>
              <a:rPr lang="en-US" sz="2800" dirty="0"/>
              <a:t> in Metropolitan </a:t>
            </a:r>
            <a:r>
              <a:rPr lang="en-US" sz="2800" dirty="0" err="1"/>
              <a:t>centres</a:t>
            </a:r>
            <a:endParaRPr lang="en-US" sz="2800" dirty="0"/>
          </a:p>
          <a:p>
            <a:pPr algn="just">
              <a:buFontTx/>
              <a:buChar char="-"/>
              <a:defRPr/>
            </a:pPr>
            <a:r>
              <a:rPr lang="en-US" sz="2800" dirty="0"/>
              <a:t>Rs. 6 </a:t>
            </a:r>
            <a:r>
              <a:rPr lang="en-US" sz="2800" dirty="0" err="1"/>
              <a:t>lakhs</a:t>
            </a:r>
            <a:r>
              <a:rPr lang="en-US" sz="2800" dirty="0"/>
              <a:t> in others</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dirty="0"/>
              <a:t>Housing loans to banks’ own employees will not be eligible for classification under the priority sector.</a:t>
            </a:r>
          </a:p>
          <a:p>
            <a:pPr algn="just"/>
            <a:r>
              <a:rPr lang="en-US" dirty="0"/>
              <a:t>Bank loans to any governmental agency for construction of dwelling units or for slum clearance and rehabilitation of slum dwellers subject to dwelling units with carpet area of not more than 60 </a:t>
            </a:r>
            <a:r>
              <a:rPr lang="en-US" dirty="0" err="1"/>
              <a:t>sq.m</a:t>
            </a:r>
            <a:r>
              <a:rPr lang="en-US" dirty="0"/>
              <a:t>. </a:t>
            </a:r>
          </a:p>
          <a:p>
            <a:pPr algn="just"/>
            <a:r>
              <a:rPr lang="en-US" dirty="0"/>
              <a:t>Bank loans for affordable housing projects using at least 50% of FSI for dwelling units with carpet area of not more than 60 </a:t>
            </a:r>
            <a:r>
              <a:rPr lang="en-US" dirty="0" err="1"/>
              <a:t>sq.m</a:t>
            </a:r>
            <a:r>
              <a:rPr lang="en-US" dirty="0"/>
              <a:t>. </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7924801" cy="4206240"/>
        </p:xfrm>
        <a:graphic>
          <a:graphicData uri="http://schemas.openxmlformats.org/drawingml/2006/table">
            <a:tbl>
              <a:tblPr firstRow="1" bandRow="1">
                <a:tableStyleId>{5C22544A-7EE6-4342-B048-85BDC9FD1C3A}</a:tableStyleId>
              </a:tblPr>
              <a:tblGrid>
                <a:gridCol w="1692676">
                  <a:extLst>
                    <a:ext uri="{9D8B030D-6E8A-4147-A177-3AD203B41FA5}">
                      <a16:colId xmlns:a16="http://schemas.microsoft.com/office/drawing/2014/main" val="20000"/>
                    </a:ext>
                  </a:extLst>
                </a:gridCol>
                <a:gridCol w="1477245">
                  <a:extLst>
                    <a:ext uri="{9D8B030D-6E8A-4147-A177-3AD203B41FA5}">
                      <a16:colId xmlns:a16="http://schemas.microsoft.com/office/drawing/2014/main" val="20001"/>
                    </a:ext>
                  </a:extLst>
                </a:gridCol>
                <a:gridCol w="15849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1584960">
                  <a:extLst>
                    <a:ext uri="{9D8B030D-6E8A-4147-A177-3AD203B41FA5}">
                      <a16:colId xmlns:a16="http://schemas.microsoft.com/office/drawing/2014/main" val="20004"/>
                    </a:ext>
                  </a:extLst>
                </a:gridCol>
              </a:tblGrid>
              <a:tr h="152400">
                <a:tc>
                  <a:txBody>
                    <a:bodyPr/>
                    <a:lstStyle/>
                    <a:p>
                      <a:r>
                        <a:rPr lang="en-US" dirty="0"/>
                        <a:t>Criteria</a:t>
                      </a:r>
                      <a:endParaRPr lang="en-IN" dirty="0"/>
                    </a:p>
                  </a:txBody>
                  <a:tcPr/>
                </a:tc>
                <a:tc>
                  <a:txBody>
                    <a:bodyPr/>
                    <a:lstStyle/>
                    <a:p>
                      <a:r>
                        <a:rPr lang="en-US" dirty="0"/>
                        <a:t>EWS/LIG</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Revised EWS/LIG</a:t>
                      </a:r>
                      <a:endParaRPr lang="en-IN" dirty="0"/>
                    </a:p>
                    <a:p>
                      <a:endParaRPr lang="en-IN" dirty="0"/>
                    </a:p>
                  </a:txBody>
                  <a:tcPr/>
                </a:tc>
                <a:tc>
                  <a:txBody>
                    <a:bodyPr/>
                    <a:lstStyle/>
                    <a:p>
                      <a:r>
                        <a:rPr lang="en-US" dirty="0"/>
                        <a:t>MIG-I</a:t>
                      </a:r>
                      <a:endParaRPr lang="en-IN" dirty="0"/>
                    </a:p>
                  </a:txBody>
                  <a:tcPr/>
                </a:tc>
                <a:tc>
                  <a:txBody>
                    <a:bodyPr/>
                    <a:lstStyle/>
                    <a:p>
                      <a:r>
                        <a:rPr lang="en-US" dirty="0"/>
                        <a:t>MIG-II</a:t>
                      </a:r>
                      <a:endParaRPr lang="en-IN" dirty="0"/>
                    </a:p>
                  </a:txBody>
                  <a:tcPr/>
                </a:tc>
                <a:extLst>
                  <a:ext uri="{0D108BD9-81ED-4DB2-BD59-A6C34878D82A}">
                    <a16:rowId xmlns:a16="http://schemas.microsoft.com/office/drawing/2014/main" val="10000"/>
                  </a:ext>
                </a:extLst>
              </a:tr>
              <a:tr h="552214">
                <a:tc>
                  <a:txBody>
                    <a:bodyPr/>
                    <a:lstStyle/>
                    <a:p>
                      <a:pPr algn="ctr"/>
                      <a:r>
                        <a:rPr lang="en-US" dirty="0"/>
                        <a:t>Woman ownership</a:t>
                      </a:r>
                      <a:endParaRPr lang="en-IN" dirty="0"/>
                    </a:p>
                  </a:txBody>
                  <a:tcPr/>
                </a:tc>
                <a:tc>
                  <a:txBody>
                    <a:bodyPr/>
                    <a:lstStyle/>
                    <a:p>
                      <a:pPr algn="ctr"/>
                      <a:r>
                        <a:rPr lang="en-US" dirty="0"/>
                        <a:t>Yes</a:t>
                      </a:r>
                      <a:endParaRPr lang="en-IN" dirty="0"/>
                    </a:p>
                  </a:txBody>
                  <a:tcPr/>
                </a:tc>
                <a:tc>
                  <a:txBody>
                    <a:bodyPr/>
                    <a:lstStyle/>
                    <a:p>
                      <a:pPr algn="ctr"/>
                      <a:r>
                        <a:rPr lang="en-US" dirty="0"/>
                        <a:t>Yes</a:t>
                      </a:r>
                      <a:endParaRPr lang="en-IN" dirty="0"/>
                    </a:p>
                  </a:txBody>
                  <a:tcPr/>
                </a:tc>
                <a:tc>
                  <a:txBody>
                    <a:bodyPr/>
                    <a:lstStyle/>
                    <a:p>
                      <a:pPr algn="ctr"/>
                      <a:r>
                        <a:rPr lang="en-US" dirty="0"/>
                        <a:t>N/A</a:t>
                      </a:r>
                      <a:endParaRPr lang="en-IN" dirty="0"/>
                    </a:p>
                  </a:txBody>
                  <a:tcPr/>
                </a:tc>
                <a:tc>
                  <a:txBody>
                    <a:bodyPr/>
                    <a:lstStyle/>
                    <a:p>
                      <a:pPr algn="ctr"/>
                      <a:r>
                        <a:rPr lang="en-US" dirty="0"/>
                        <a:t>N/A</a:t>
                      </a:r>
                      <a:endParaRPr lang="en-IN" dirty="0"/>
                    </a:p>
                  </a:txBody>
                  <a:tcPr/>
                </a:tc>
                <a:extLst>
                  <a:ext uri="{0D108BD9-81ED-4DB2-BD59-A6C34878D82A}">
                    <a16:rowId xmlns:a16="http://schemas.microsoft.com/office/drawing/2014/main" val="10001"/>
                  </a:ext>
                </a:extLst>
              </a:tr>
              <a:tr h="1498868">
                <a:tc>
                  <a:txBody>
                    <a:bodyPr/>
                    <a:lstStyle/>
                    <a:p>
                      <a:pPr algn="ctr"/>
                      <a:r>
                        <a:rPr lang="en-US" dirty="0"/>
                        <a:t>Annual</a:t>
                      </a:r>
                      <a:r>
                        <a:rPr lang="en-US" baseline="0" dirty="0"/>
                        <a:t> Household Income</a:t>
                      </a:r>
                      <a:endParaRPr lang="en-IN" dirty="0"/>
                    </a:p>
                  </a:txBody>
                  <a:tcPr/>
                </a:tc>
                <a:tc>
                  <a:txBody>
                    <a:bodyPr/>
                    <a:lstStyle/>
                    <a:p>
                      <a:r>
                        <a:rPr lang="en-US" dirty="0"/>
                        <a:t>EWS-Up to Rs 3 </a:t>
                      </a:r>
                      <a:r>
                        <a:rPr lang="en-US" dirty="0" err="1"/>
                        <a:t>Lakh</a:t>
                      </a:r>
                      <a:r>
                        <a:rPr lang="en-US" baseline="0" dirty="0"/>
                        <a:t> LIG- Rs 3 </a:t>
                      </a:r>
                      <a:r>
                        <a:rPr lang="en-US" baseline="0" dirty="0" err="1"/>
                        <a:t>Lakh</a:t>
                      </a:r>
                      <a:r>
                        <a:rPr lang="en-US" baseline="0" dirty="0"/>
                        <a:t> to Rs 6 </a:t>
                      </a:r>
                      <a:r>
                        <a:rPr lang="en-US" baseline="0" dirty="0" err="1"/>
                        <a:t>Lakh</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EWS-Up to Rs 3 </a:t>
                      </a:r>
                      <a:r>
                        <a:rPr lang="en-US" dirty="0" err="1"/>
                        <a:t>Lakh</a:t>
                      </a:r>
                      <a:r>
                        <a:rPr lang="en-US" baseline="0" dirty="0"/>
                        <a:t> LIG- Rs 3 </a:t>
                      </a:r>
                      <a:r>
                        <a:rPr lang="en-US" baseline="0" dirty="0" err="1"/>
                        <a:t>Lakh</a:t>
                      </a:r>
                      <a:r>
                        <a:rPr lang="en-US" baseline="0" dirty="0"/>
                        <a:t> to Rs 6 </a:t>
                      </a:r>
                      <a:r>
                        <a:rPr lang="en-US" baseline="0" dirty="0" err="1"/>
                        <a:t>Lakh</a:t>
                      </a:r>
                      <a:endParaRPr lang="en-IN" dirty="0"/>
                    </a:p>
                    <a:p>
                      <a:endParaRPr lang="en-IN" dirty="0"/>
                    </a:p>
                  </a:txBody>
                  <a:tcPr/>
                </a:tc>
                <a:tc>
                  <a:txBody>
                    <a:bodyPr/>
                    <a:lstStyle/>
                    <a:p>
                      <a:r>
                        <a:rPr lang="en-US" dirty="0"/>
                        <a:t>Rs 6.01 </a:t>
                      </a:r>
                      <a:r>
                        <a:rPr lang="en-US" dirty="0" err="1"/>
                        <a:t>Lakh</a:t>
                      </a:r>
                      <a:r>
                        <a:rPr lang="en-US" dirty="0"/>
                        <a:t>-</a:t>
                      </a:r>
                      <a:r>
                        <a:rPr lang="en-US" baseline="0" dirty="0"/>
                        <a:t> Rs 12 </a:t>
                      </a:r>
                      <a:r>
                        <a:rPr lang="en-US" baseline="0" dirty="0" err="1"/>
                        <a:t>Lakh</a:t>
                      </a:r>
                      <a:endParaRPr lang="en-IN" dirty="0"/>
                    </a:p>
                  </a:txBody>
                  <a:tcPr/>
                </a:tc>
                <a:tc>
                  <a:txBody>
                    <a:bodyPr/>
                    <a:lstStyle/>
                    <a:p>
                      <a:r>
                        <a:rPr lang="en-US" dirty="0"/>
                        <a:t>Rs 12.01 </a:t>
                      </a:r>
                      <a:r>
                        <a:rPr lang="en-US" dirty="0" err="1"/>
                        <a:t>Lakh</a:t>
                      </a:r>
                      <a:r>
                        <a:rPr lang="en-US" dirty="0"/>
                        <a:t> to Rs 18 </a:t>
                      </a:r>
                      <a:r>
                        <a:rPr lang="en-US" dirty="0" err="1"/>
                        <a:t>Lakh</a:t>
                      </a:r>
                      <a:endParaRPr lang="en-IN" dirty="0"/>
                    </a:p>
                  </a:txBody>
                  <a:tcPr/>
                </a:tc>
                <a:extLst>
                  <a:ext uri="{0D108BD9-81ED-4DB2-BD59-A6C34878D82A}">
                    <a16:rowId xmlns:a16="http://schemas.microsoft.com/office/drawing/2014/main" val="10002"/>
                  </a:ext>
                </a:extLst>
              </a:tr>
              <a:tr h="788878">
                <a:tc>
                  <a:txBody>
                    <a:bodyPr/>
                    <a:lstStyle/>
                    <a:p>
                      <a:pPr algn="ctr"/>
                      <a:r>
                        <a:rPr lang="en-US" dirty="0"/>
                        <a:t>Maximum</a:t>
                      </a:r>
                      <a:r>
                        <a:rPr lang="en-US" baseline="0" dirty="0"/>
                        <a:t> Loan Amount for Subsidy</a:t>
                      </a:r>
                      <a:endParaRPr lang="en-IN" dirty="0"/>
                    </a:p>
                  </a:txBody>
                  <a:tcPr/>
                </a:tc>
                <a:tc>
                  <a:txBody>
                    <a:bodyPr/>
                    <a:lstStyle/>
                    <a:p>
                      <a:r>
                        <a:rPr lang="en-US" dirty="0"/>
                        <a:t>Up to Rs 6 </a:t>
                      </a:r>
                      <a:r>
                        <a:rPr lang="en-US" dirty="0" err="1"/>
                        <a:t>Lakh</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Up to Rs 6 </a:t>
                      </a:r>
                      <a:r>
                        <a:rPr lang="en-US" dirty="0" err="1"/>
                        <a:t>Lakh</a:t>
                      </a:r>
                      <a:endParaRPr lang="en-IN" dirty="0"/>
                    </a:p>
                    <a:p>
                      <a:endParaRPr lang="en-IN" dirty="0"/>
                    </a:p>
                  </a:txBody>
                  <a:tcPr/>
                </a:tc>
                <a:tc>
                  <a:txBody>
                    <a:bodyPr/>
                    <a:lstStyle/>
                    <a:p>
                      <a:r>
                        <a:rPr lang="en-US" dirty="0"/>
                        <a:t>Up to Rs 9 </a:t>
                      </a:r>
                      <a:r>
                        <a:rPr lang="en-US" dirty="0" err="1"/>
                        <a:t>Lakh</a:t>
                      </a:r>
                      <a:endParaRPr lang="en-IN" dirty="0"/>
                    </a:p>
                  </a:txBody>
                  <a:tcPr/>
                </a:tc>
                <a:tc>
                  <a:txBody>
                    <a:bodyPr/>
                    <a:lstStyle/>
                    <a:p>
                      <a:r>
                        <a:rPr lang="en-US" dirty="0"/>
                        <a:t>Up to Rs 12 </a:t>
                      </a:r>
                      <a:r>
                        <a:rPr lang="en-US" dirty="0" err="1"/>
                        <a:t>Lakh</a:t>
                      </a:r>
                      <a:endParaRPr lang="en-IN" dirty="0"/>
                    </a:p>
                  </a:txBody>
                  <a:tcPr/>
                </a:tc>
                <a:extLst>
                  <a:ext uri="{0D108BD9-81ED-4DB2-BD59-A6C34878D82A}">
                    <a16:rowId xmlns:a16="http://schemas.microsoft.com/office/drawing/2014/main" val="10003"/>
                  </a:ext>
                </a:extLst>
              </a:tr>
            </a:tbl>
          </a:graphicData>
        </a:graphic>
      </p:graphicFrame>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graphicFrame>
        <p:nvGraphicFramePr>
          <p:cNvPr id="4" name="Table 3"/>
          <p:cNvGraphicFramePr>
            <a:graphicFrameLocks noGrp="1"/>
          </p:cNvGraphicFramePr>
          <p:nvPr/>
        </p:nvGraphicFramePr>
        <p:xfrm>
          <a:off x="457200" y="1584683"/>
          <a:ext cx="8077200" cy="4206517"/>
        </p:xfrm>
        <a:graphic>
          <a:graphicData uri="http://schemas.openxmlformats.org/drawingml/2006/table">
            <a:tbl>
              <a:tblPr firstRow="1" bandRow="1">
                <a:tableStyleId>{5C22544A-7EE6-4342-B048-85BDC9FD1C3A}</a:tableStyleId>
              </a:tblPr>
              <a:tblGrid>
                <a:gridCol w="1485530">
                  <a:extLst>
                    <a:ext uri="{9D8B030D-6E8A-4147-A177-3AD203B41FA5}">
                      <a16:colId xmlns:a16="http://schemas.microsoft.com/office/drawing/2014/main" val="20000"/>
                    </a:ext>
                  </a:extLst>
                </a:gridCol>
                <a:gridCol w="156247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gridCol w="1676400">
                  <a:extLst>
                    <a:ext uri="{9D8B030D-6E8A-4147-A177-3AD203B41FA5}">
                      <a16:colId xmlns:a16="http://schemas.microsoft.com/office/drawing/2014/main" val="20004"/>
                    </a:ext>
                  </a:extLst>
                </a:gridCol>
              </a:tblGrid>
              <a:tr h="422859">
                <a:tc>
                  <a:txBody>
                    <a:bodyPr/>
                    <a:lstStyle/>
                    <a:p>
                      <a:pPr algn="ctr"/>
                      <a:r>
                        <a:rPr lang="en-US" dirty="0"/>
                        <a:t>Subsidy %</a:t>
                      </a:r>
                      <a:endParaRPr lang="en-IN" dirty="0"/>
                    </a:p>
                  </a:txBody>
                  <a:tcPr/>
                </a:tc>
                <a:tc>
                  <a:txBody>
                    <a:bodyPr/>
                    <a:lstStyle/>
                    <a:p>
                      <a:r>
                        <a:rPr lang="en-US" dirty="0"/>
                        <a:t>6.50%</a:t>
                      </a:r>
                      <a:endParaRPr lang="en-IN" dirty="0"/>
                    </a:p>
                  </a:txBody>
                  <a:tcPr/>
                </a:tc>
                <a:tc>
                  <a:txBody>
                    <a:bodyPr/>
                    <a:lstStyle/>
                    <a:p>
                      <a:r>
                        <a:rPr lang="en-US" dirty="0"/>
                        <a:t>6.50%</a:t>
                      </a:r>
                      <a:endParaRPr lang="en-IN" dirty="0"/>
                    </a:p>
                  </a:txBody>
                  <a:tcPr/>
                </a:tc>
                <a:tc>
                  <a:txBody>
                    <a:bodyPr/>
                    <a:lstStyle/>
                    <a:p>
                      <a:r>
                        <a:rPr lang="en-US" dirty="0"/>
                        <a:t>4%</a:t>
                      </a:r>
                      <a:endParaRPr lang="en-IN" dirty="0"/>
                    </a:p>
                  </a:txBody>
                  <a:tcPr/>
                </a:tc>
                <a:tc>
                  <a:txBody>
                    <a:bodyPr/>
                    <a:lstStyle/>
                    <a:p>
                      <a:r>
                        <a:rPr lang="en-US" dirty="0"/>
                        <a:t>3%</a:t>
                      </a:r>
                      <a:endParaRPr lang="en-IN" dirty="0"/>
                    </a:p>
                  </a:txBody>
                  <a:tcPr/>
                </a:tc>
                <a:extLst>
                  <a:ext uri="{0D108BD9-81ED-4DB2-BD59-A6C34878D82A}">
                    <a16:rowId xmlns:a16="http://schemas.microsoft.com/office/drawing/2014/main" val="10000"/>
                  </a:ext>
                </a:extLst>
              </a:tr>
              <a:tr h="1057146">
                <a:tc>
                  <a:txBody>
                    <a:bodyPr/>
                    <a:lstStyle/>
                    <a:p>
                      <a:pPr algn="ctr"/>
                      <a:r>
                        <a:rPr lang="en-US" dirty="0"/>
                        <a:t>Maximum Subsidy Amount</a:t>
                      </a:r>
                      <a:endParaRPr lang="en-IN" dirty="0"/>
                    </a:p>
                  </a:txBody>
                  <a:tcPr/>
                </a:tc>
                <a:tc>
                  <a:txBody>
                    <a:bodyPr/>
                    <a:lstStyle/>
                    <a:p>
                      <a:r>
                        <a:rPr lang="en-US" dirty="0"/>
                        <a:t>Rs</a:t>
                      </a:r>
                      <a:r>
                        <a:rPr lang="en-US" baseline="0" dirty="0"/>
                        <a:t> 2.20 </a:t>
                      </a:r>
                      <a:r>
                        <a:rPr lang="en-US" baseline="0" dirty="0" err="1"/>
                        <a:t>Lakh</a:t>
                      </a:r>
                      <a:endParaRPr lang="en-IN" dirty="0"/>
                    </a:p>
                  </a:txBody>
                  <a:tcPr/>
                </a:tc>
                <a:tc>
                  <a:txBody>
                    <a:bodyPr/>
                    <a:lstStyle/>
                    <a:p>
                      <a:r>
                        <a:rPr lang="en-US" dirty="0"/>
                        <a:t>Rs 2.67 </a:t>
                      </a:r>
                      <a:r>
                        <a:rPr lang="en-US" dirty="0" err="1"/>
                        <a:t>Lakh</a:t>
                      </a:r>
                      <a:endParaRPr lang="en-IN" dirty="0"/>
                    </a:p>
                  </a:txBody>
                  <a:tcPr/>
                </a:tc>
                <a:tc>
                  <a:txBody>
                    <a:bodyPr/>
                    <a:lstStyle/>
                    <a:p>
                      <a:r>
                        <a:rPr lang="en-US" dirty="0"/>
                        <a:t>Rs 2.35 </a:t>
                      </a:r>
                      <a:r>
                        <a:rPr lang="en-US" dirty="0" err="1"/>
                        <a:t>Lakh</a:t>
                      </a:r>
                      <a:endParaRPr lang="en-IN" dirty="0"/>
                    </a:p>
                  </a:txBody>
                  <a:tcPr/>
                </a:tc>
                <a:tc>
                  <a:txBody>
                    <a:bodyPr/>
                    <a:lstStyle/>
                    <a:p>
                      <a:r>
                        <a:rPr lang="en-US" dirty="0"/>
                        <a:t>Rs 2.30 </a:t>
                      </a:r>
                      <a:r>
                        <a:rPr lang="en-US" dirty="0" err="1"/>
                        <a:t>Lakh</a:t>
                      </a:r>
                      <a:endParaRPr lang="en-IN" dirty="0"/>
                    </a:p>
                  </a:txBody>
                  <a:tcPr/>
                </a:tc>
                <a:extLst>
                  <a:ext uri="{0D108BD9-81ED-4DB2-BD59-A6C34878D82A}">
                    <a16:rowId xmlns:a16="http://schemas.microsoft.com/office/drawing/2014/main" val="10001"/>
                  </a:ext>
                </a:extLst>
              </a:tr>
              <a:tr h="714832">
                <a:tc>
                  <a:txBody>
                    <a:bodyPr/>
                    <a:lstStyle/>
                    <a:p>
                      <a:pPr algn="ctr"/>
                      <a:r>
                        <a:rPr lang="en-US" dirty="0"/>
                        <a:t>NPV</a:t>
                      </a:r>
                      <a:endParaRPr lang="en-IN" dirty="0"/>
                    </a:p>
                  </a:txBody>
                  <a:tcPr/>
                </a:tc>
                <a:tc>
                  <a:txBody>
                    <a:bodyPr/>
                    <a:lstStyle/>
                    <a:p>
                      <a:r>
                        <a:rPr lang="en-US" dirty="0"/>
                        <a:t>9%</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9%</a:t>
                      </a:r>
                      <a:endParaRPr lang="en-IN" dirty="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9%</a:t>
                      </a:r>
                      <a:endParaRPr lang="en-IN" dirty="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9%</a:t>
                      </a:r>
                      <a:endParaRPr lang="en-IN" dirty="0"/>
                    </a:p>
                    <a:p>
                      <a:endParaRPr lang="en-IN" dirty="0"/>
                    </a:p>
                  </a:txBody>
                  <a:tcPr/>
                </a:tc>
                <a:extLst>
                  <a:ext uri="{0D108BD9-81ED-4DB2-BD59-A6C34878D82A}">
                    <a16:rowId xmlns:a16="http://schemas.microsoft.com/office/drawing/2014/main" val="10002"/>
                  </a:ext>
                </a:extLst>
              </a:tr>
              <a:tr h="1691434">
                <a:tc>
                  <a:txBody>
                    <a:bodyPr/>
                    <a:lstStyle/>
                    <a:p>
                      <a:pPr algn="ctr"/>
                      <a:r>
                        <a:rPr lang="en-US" dirty="0"/>
                        <a:t>Maximum Term of loan on which</a:t>
                      </a:r>
                      <a:r>
                        <a:rPr lang="en-US" baseline="0" dirty="0"/>
                        <a:t> subsidy will be calculated</a:t>
                      </a:r>
                      <a:endParaRPr lang="en-IN" dirty="0"/>
                    </a:p>
                  </a:txBody>
                  <a:tcPr/>
                </a:tc>
                <a:tc>
                  <a:txBody>
                    <a:bodyPr/>
                    <a:lstStyle/>
                    <a:p>
                      <a:r>
                        <a:rPr lang="en-US" dirty="0"/>
                        <a:t>15 Years</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 Years</a:t>
                      </a:r>
                      <a:endParaRPr lang="en-IN" dirty="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 Years</a:t>
                      </a:r>
                      <a:endParaRPr lang="en-IN" dirty="0"/>
                    </a:p>
                    <a:p>
                      <a:endParaRPr lang="en-IN" dirty="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 Years</a:t>
                      </a:r>
                      <a:endParaRPr lang="en-IN" dirty="0"/>
                    </a:p>
                    <a:p>
                      <a:endParaRPr lang="en-IN" dirty="0"/>
                    </a:p>
                    <a:p>
                      <a:endParaRPr lang="en-IN" dirty="0"/>
                    </a:p>
                  </a:txBody>
                  <a:tcPr/>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nvGraphicFramePr>
        <p:xfrm>
          <a:off x="609600" y="1524001"/>
          <a:ext cx="7924800" cy="4435117"/>
        </p:xfrm>
        <a:graphic>
          <a:graphicData uri="http://schemas.openxmlformats.org/drawingml/2006/table">
            <a:tbl>
              <a:tblPr firstRow="1" bandRow="1">
                <a:tableStyleId>{5C22544A-7EE6-4342-B048-85BDC9FD1C3A}</a:tableStyleId>
              </a:tblPr>
              <a:tblGrid>
                <a:gridCol w="1457501">
                  <a:extLst>
                    <a:ext uri="{9D8B030D-6E8A-4147-A177-3AD203B41FA5}">
                      <a16:colId xmlns:a16="http://schemas.microsoft.com/office/drawing/2014/main" val="20000"/>
                    </a:ext>
                  </a:extLst>
                </a:gridCol>
                <a:gridCol w="1532989">
                  <a:extLst>
                    <a:ext uri="{9D8B030D-6E8A-4147-A177-3AD203B41FA5}">
                      <a16:colId xmlns:a16="http://schemas.microsoft.com/office/drawing/2014/main" val="20001"/>
                    </a:ext>
                  </a:extLst>
                </a:gridCol>
                <a:gridCol w="1644770">
                  <a:extLst>
                    <a:ext uri="{9D8B030D-6E8A-4147-A177-3AD203B41FA5}">
                      <a16:colId xmlns:a16="http://schemas.microsoft.com/office/drawing/2014/main" val="20002"/>
                    </a:ext>
                  </a:extLst>
                </a:gridCol>
                <a:gridCol w="1644770">
                  <a:extLst>
                    <a:ext uri="{9D8B030D-6E8A-4147-A177-3AD203B41FA5}">
                      <a16:colId xmlns:a16="http://schemas.microsoft.com/office/drawing/2014/main" val="20003"/>
                    </a:ext>
                  </a:extLst>
                </a:gridCol>
                <a:gridCol w="1644770">
                  <a:extLst>
                    <a:ext uri="{9D8B030D-6E8A-4147-A177-3AD203B41FA5}">
                      <a16:colId xmlns:a16="http://schemas.microsoft.com/office/drawing/2014/main" val="20004"/>
                    </a:ext>
                  </a:extLst>
                </a:gridCol>
              </a:tblGrid>
              <a:tr h="651459">
                <a:tc>
                  <a:txBody>
                    <a:bodyPr/>
                    <a:lstStyle/>
                    <a:p>
                      <a:pPr algn="ctr"/>
                      <a:r>
                        <a:rPr lang="en-US" dirty="0"/>
                        <a:t>Subsidy %</a:t>
                      </a:r>
                      <a:endParaRPr lang="en-IN" dirty="0"/>
                    </a:p>
                  </a:txBody>
                  <a:tcPr/>
                </a:tc>
                <a:tc>
                  <a:txBody>
                    <a:bodyPr/>
                    <a:lstStyle/>
                    <a:p>
                      <a:r>
                        <a:rPr lang="en-US" dirty="0"/>
                        <a:t>6.50%</a:t>
                      </a:r>
                      <a:endParaRPr lang="en-IN" dirty="0"/>
                    </a:p>
                  </a:txBody>
                  <a:tcPr/>
                </a:tc>
                <a:tc>
                  <a:txBody>
                    <a:bodyPr/>
                    <a:lstStyle/>
                    <a:p>
                      <a:r>
                        <a:rPr lang="en-US" dirty="0"/>
                        <a:t>6.50%</a:t>
                      </a:r>
                      <a:endParaRPr lang="en-IN" dirty="0"/>
                    </a:p>
                  </a:txBody>
                  <a:tcPr/>
                </a:tc>
                <a:tc>
                  <a:txBody>
                    <a:bodyPr/>
                    <a:lstStyle/>
                    <a:p>
                      <a:r>
                        <a:rPr lang="en-US" dirty="0"/>
                        <a:t>4%</a:t>
                      </a:r>
                      <a:endParaRPr lang="en-IN" dirty="0"/>
                    </a:p>
                  </a:txBody>
                  <a:tcPr/>
                </a:tc>
                <a:tc>
                  <a:txBody>
                    <a:bodyPr/>
                    <a:lstStyle/>
                    <a:p>
                      <a:r>
                        <a:rPr lang="en-US" dirty="0"/>
                        <a:t>3%</a:t>
                      </a:r>
                      <a:endParaRPr lang="en-IN" dirty="0"/>
                    </a:p>
                  </a:txBody>
                  <a:tcPr/>
                </a:tc>
                <a:extLst>
                  <a:ext uri="{0D108BD9-81ED-4DB2-BD59-A6C34878D82A}">
                    <a16:rowId xmlns:a16="http://schemas.microsoft.com/office/drawing/2014/main" val="10000"/>
                  </a:ext>
                </a:extLst>
              </a:tr>
              <a:tr h="1057146">
                <a:tc>
                  <a:txBody>
                    <a:bodyPr/>
                    <a:lstStyle/>
                    <a:p>
                      <a:pPr algn="ctr"/>
                      <a:r>
                        <a:rPr lang="en-US" dirty="0"/>
                        <a:t>Maximum Subsidy Amount</a:t>
                      </a:r>
                      <a:endParaRPr lang="en-IN" dirty="0"/>
                    </a:p>
                  </a:txBody>
                  <a:tcPr/>
                </a:tc>
                <a:tc>
                  <a:txBody>
                    <a:bodyPr/>
                    <a:lstStyle/>
                    <a:p>
                      <a:r>
                        <a:rPr lang="en-US" dirty="0"/>
                        <a:t>Rs</a:t>
                      </a:r>
                      <a:r>
                        <a:rPr lang="en-US" baseline="0" dirty="0"/>
                        <a:t> 2.20 </a:t>
                      </a:r>
                      <a:r>
                        <a:rPr lang="en-US" baseline="0" dirty="0" err="1"/>
                        <a:t>Lakh</a:t>
                      </a:r>
                      <a:endParaRPr lang="en-IN" dirty="0"/>
                    </a:p>
                  </a:txBody>
                  <a:tcPr/>
                </a:tc>
                <a:tc>
                  <a:txBody>
                    <a:bodyPr/>
                    <a:lstStyle/>
                    <a:p>
                      <a:r>
                        <a:rPr lang="en-US" dirty="0"/>
                        <a:t>Rs 2.67 </a:t>
                      </a:r>
                      <a:r>
                        <a:rPr lang="en-US" dirty="0" err="1"/>
                        <a:t>Lakh</a:t>
                      </a:r>
                      <a:endParaRPr lang="en-IN" dirty="0"/>
                    </a:p>
                  </a:txBody>
                  <a:tcPr/>
                </a:tc>
                <a:tc>
                  <a:txBody>
                    <a:bodyPr/>
                    <a:lstStyle/>
                    <a:p>
                      <a:r>
                        <a:rPr lang="en-US" dirty="0"/>
                        <a:t>Rs 2.35 </a:t>
                      </a:r>
                      <a:r>
                        <a:rPr lang="en-US" dirty="0" err="1"/>
                        <a:t>Lakh</a:t>
                      </a:r>
                      <a:endParaRPr lang="en-IN" dirty="0"/>
                    </a:p>
                  </a:txBody>
                  <a:tcPr/>
                </a:tc>
                <a:tc>
                  <a:txBody>
                    <a:bodyPr/>
                    <a:lstStyle/>
                    <a:p>
                      <a:r>
                        <a:rPr lang="en-US" dirty="0"/>
                        <a:t>Rs 2.30 </a:t>
                      </a:r>
                      <a:r>
                        <a:rPr lang="en-US" dirty="0" err="1"/>
                        <a:t>Lakh</a:t>
                      </a:r>
                      <a:endParaRPr lang="en-IN" dirty="0"/>
                    </a:p>
                  </a:txBody>
                  <a:tcPr/>
                </a:tc>
                <a:extLst>
                  <a:ext uri="{0D108BD9-81ED-4DB2-BD59-A6C34878D82A}">
                    <a16:rowId xmlns:a16="http://schemas.microsoft.com/office/drawing/2014/main" val="10001"/>
                  </a:ext>
                </a:extLst>
              </a:tr>
              <a:tr h="714832">
                <a:tc>
                  <a:txBody>
                    <a:bodyPr/>
                    <a:lstStyle/>
                    <a:p>
                      <a:pPr algn="ctr"/>
                      <a:r>
                        <a:rPr lang="en-US" dirty="0"/>
                        <a:t>NPV</a:t>
                      </a:r>
                      <a:endParaRPr lang="en-IN" dirty="0"/>
                    </a:p>
                  </a:txBody>
                  <a:tcPr/>
                </a:tc>
                <a:tc>
                  <a:txBody>
                    <a:bodyPr/>
                    <a:lstStyle/>
                    <a:p>
                      <a:r>
                        <a:rPr lang="en-US" dirty="0"/>
                        <a:t>9%</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9%</a:t>
                      </a:r>
                      <a:endParaRPr lang="en-IN" dirty="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9%</a:t>
                      </a:r>
                      <a:endParaRPr lang="en-IN" dirty="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9%</a:t>
                      </a:r>
                      <a:endParaRPr lang="en-IN" dirty="0"/>
                    </a:p>
                    <a:p>
                      <a:endParaRPr lang="en-IN" dirty="0"/>
                    </a:p>
                  </a:txBody>
                  <a:tcPr/>
                </a:tc>
                <a:extLst>
                  <a:ext uri="{0D108BD9-81ED-4DB2-BD59-A6C34878D82A}">
                    <a16:rowId xmlns:a16="http://schemas.microsoft.com/office/drawing/2014/main" val="10002"/>
                  </a:ext>
                </a:extLst>
              </a:tr>
              <a:tr h="1691434">
                <a:tc>
                  <a:txBody>
                    <a:bodyPr/>
                    <a:lstStyle/>
                    <a:p>
                      <a:pPr algn="ctr"/>
                      <a:r>
                        <a:rPr lang="en-US" dirty="0"/>
                        <a:t>Maximum Term of loan on which</a:t>
                      </a:r>
                      <a:r>
                        <a:rPr lang="en-US" baseline="0" dirty="0"/>
                        <a:t> subsidy will be calculated</a:t>
                      </a:r>
                      <a:endParaRPr lang="en-IN" dirty="0"/>
                    </a:p>
                  </a:txBody>
                  <a:tcPr/>
                </a:tc>
                <a:tc>
                  <a:txBody>
                    <a:bodyPr/>
                    <a:lstStyle/>
                    <a:p>
                      <a:r>
                        <a:rPr lang="en-US" dirty="0"/>
                        <a:t>15 Years</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 Years</a:t>
                      </a:r>
                      <a:endParaRPr lang="en-IN" dirty="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 Years</a:t>
                      </a:r>
                      <a:endParaRPr lang="en-IN" dirty="0"/>
                    </a:p>
                    <a:p>
                      <a:endParaRPr lang="en-IN" dirty="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20 Years</a:t>
                      </a:r>
                      <a:endParaRPr lang="en-IN" dirty="0"/>
                    </a:p>
                    <a:p>
                      <a:endParaRPr lang="en-IN" dirty="0"/>
                    </a:p>
                    <a:p>
                      <a:endParaRPr lang="en-IN" dirty="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Central registry of mortgaged houses (NABARD &amp; CIBIL) </a:t>
            </a:r>
          </a:p>
          <a:p>
            <a:r>
              <a:rPr lang="en-US" dirty="0"/>
              <a:t>Mortgage valid for 12 years</a:t>
            </a:r>
          </a:p>
          <a:p>
            <a:r>
              <a:rPr lang="en-US" dirty="0"/>
              <a:t>AOD every after three years</a:t>
            </a:r>
          </a:p>
          <a:p>
            <a:r>
              <a:rPr lang="en-US" dirty="0"/>
              <a:t>Frauds</a:t>
            </a:r>
          </a:p>
          <a:p>
            <a:r>
              <a:rPr lang="en-US" dirty="0"/>
              <a:t>If in society, recording of charge</a:t>
            </a:r>
          </a:p>
          <a:p>
            <a:r>
              <a:rPr lang="en-US" dirty="0"/>
              <a:t>Disbursement of subsidy </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solidFill>
                  <a:srgbClr val="FF0000"/>
                </a:solidFill>
              </a:rPr>
              <a:t>Social Infrastructure </a:t>
            </a:r>
          </a:p>
          <a:p>
            <a:pPr algn="just"/>
            <a:r>
              <a:rPr lang="en-US" dirty="0"/>
              <a:t>Bank loans to social infrastructure sector as per limits prescribed below are eligible for priority sector classification </a:t>
            </a:r>
          </a:p>
          <a:p>
            <a:pPr algn="just"/>
            <a:r>
              <a:rPr lang="en-US" dirty="0"/>
              <a:t>Bank loans up to a </a:t>
            </a:r>
            <a:r>
              <a:rPr lang="en-US" dirty="0">
                <a:solidFill>
                  <a:srgbClr val="C00000"/>
                </a:solidFill>
              </a:rPr>
              <a:t>limit of Rs. 5 cr. </a:t>
            </a:r>
            <a:r>
              <a:rPr lang="en-US" dirty="0"/>
              <a:t>per borrower for </a:t>
            </a:r>
          </a:p>
          <a:p>
            <a:pPr algn="just"/>
            <a:r>
              <a:rPr lang="en-US" dirty="0">
                <a:solidFill>
                  <a:srgbClr val="C00000"/>
                </a:solidFill>
              </a:rPr>
              <a:t>1. setting up schools, </a:t>
            </a:r>
          </a:p>
          <a:p>
            <a:pPr algn="just"/>
            <a:r>
              <a:rPr lang="en-US" dirty="0">
                <a:solidFill>
                  <a:srgbClr val="C00000"/>
                </a:solidFill>
              </a:rPr>
              <a:t>2. drinking water facilities </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solidFill>
                  <a:srgbClr val="C00000"/>
                </a:solidFill>
              </a:rPr>
              <a:t>3. sanitation facilities including construction / refurbishment of household toilets and water improvements at household level, etc. and </a:t>
            </a:r>
          </a:p>
          <a:p>
            <a:pPr algn="just"/>
            <a:r>
              <a:rPr lang="en-US" b="1" dirty="0">
                <a:solidFill>
                  <a:srgbClr val="C00000"/>
                </a:solidFill>
              </a:rPr>
              <a:t>4. loans up to a limit of Rs. 10 crore per borrower for </a:t>
            </a:r>
            <a:r>
              <a:rPr lang="en-US" b="1" i="1" dirty="0">
                <a:solidFill>
                  <a:srgbClr val="C00000"/>
                </a:solidFill>
              </a:rPr>
              <a:t>building health care</a:t>
            </a:r>
            <a:r>
              <a:rPr lang="en-US" b="1" dirty="0">
                <a:solidFill>
                  <a:srgbClr val="C00000"/>
                </a:solidFill>
              </a:rPr>
              <a:t> facilities including under ‘</a:t>
            </a:r>
            <a:r>
              <a:rPr lang="en-US" b="1" dirty="0" err="1">
                <a:solidFill>
                  <a:srgbClr val="C00000"/>
                </a:solidFill>
              </a:rPr>
              <a:t>Ayushman</a:t>
            </a:r>
            <a:r>
              <a:rPr lang="en-US" b="1" dirty="0">
                <a:solidFill>
                  <a:srgbClr val="C00000"/>
                </a:solidFill>
              </a:rPr>
              <a:t> Bharat’ in Tier II to Tier VI </a:t>
            </a:r>
            <a:r>
              <a:rPr lang="en-US" b="1" dirty="0" err="1">
                <a:solidFill>
                  <a:srgbClr val="C00000"/>
                </a:solidFill>
              </a:rPr>
              <a:t>centres</a:t>
            </a:r>
            <a:r>
              <a:rPr lang="en-US" b="1" dirty="0">
                <a:solidFill>
                  <a:srgbClr val="C00000"/>
                </a:solidFill>
              </a:rPr>
              <a:t>.</a:t>
            </a:r>
            <a:r>
              <a:rPr lang="en-US" b="1" dirty="0"/>
              <a:t> </a:t>
            </a:r>
            <a:endParaRPr lang="en-US" dirty="0"/>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b="1" dirty="0">
                <a:solidFill>
                  <a:srgbClr val="FF0000"/>
                </a:solidFill>
              </a:rPr>
              <a:t>Renewable Energy </a:t>
            </a:r>
          </a:p>
          <a:p>
            <a:pPr algn="just"/>
            <a:r>
              <a:rPr lang="en-US" dirty="0"/>
              <a:t>Bank loans up to a limit of Rs. 30 crore to borrowers for purposes like </a:t>
            </a:r>
            <a:r>
              <a:rPr lang="en-US" dirty="0">
                <a:solidFill>
                  <a:srgbClr val="C00000"/>
                </a:solidFill>
              </a:rPr>
              <a:t>solar based power generators, biomass-based power generators, wind mills, micro-</a:t>
            </a:r>
            <a:r>
              <a:rPr lang="en-US" dirty="0" err="1">
                <a:solidFill>
                  <a:srgbClr val="C00000"/>
                </a:solidFill>
              </a:rPr>
              <a:t>hydel</a:t>
            </a:r>
            <a:r>
              <a:rPr lang="en-US" dirty="0">
                <a:solidFill>
                  <a:srgbClr val="C00000"/>
                </a:solidFill>
              </a:rPr>
              <a:t> plants and for non-conventional energy based public utilities</a:t>
            </a:r>
            <a:r>
              <a:rPr lang="en-US" dirty="0"/>
              <a:t>, </a:t>
            </a:r>
            <a:r>
              <a:rPr lang="en-US" i="1" dirty="0"/>
              <a:t>viz., </a:t>
            </a:r>
            <a:r>
              <a:rPr lang="en-US" i="1" dirty="0">
                <a:solidFill>
                  <a:srgbClr val="C00000"/>
                </a:solidFill>
              </a:rPr>
              <a:t>street lighting systems and remote village electrification etc.</a:t>
            </a:r>
            <a:r>
              <a:rPr lang="en-US" i="1" dirty="0"/>
              <a:t>, will be eligible for Priority Sector classification. For individual households, the loan limit will be </a:t>
            </a:r>
            <a:r>
              <a:rPr lang="en-US" dirty="0"/>
              <a:t>Rs. </a:t>
            </a:r>
            <a:r>
              <a:rPr lang="en-US" i="1" dirty="0"/>
              <a:t>10 </a:t>
            </a:r>
            <a:r>
              <a:rPr lang="en-US" i="1" dirty="0" err="1"/>
              <a:t>lakh</a:t>
            </a:r>
            <a:r>
              <a:rPr lang="en-US" i="1" dirty="0"/>
              <a:t> per borrower. </a:t>
            </a:r>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a:buFont typeface="Arial" panose="020B0604020202020204" pitchFamily="34" charset="0"/>
              <a:buChar char="•"/>
              <a:defRPr/>
            </a:pPr>
            <a:r>
              <a:rPr lang="en-US" sz="3600" b="1" dirty="0">
                <a:solidFill>
                  <a:srgbClr val="FF0000"/>
                </a:solidFill>
              </a:rPr>
              <a:t>Farm Credit:</a:t>
            </a:r>
          </a:p>
          <a:p>
            <a:pPr marL="571500" indent="-571500" algn="just">
              <a:buNone/>
              <a:defRPr/>
            </a:pPr>
            <a:r>
              <a:rPr lang="en-IN" sz="3200" dirty="0"/>
              <a:t>	(</a:t>
            </a:r>
            <a:r>
              <a:rPr lang="en-IN" sz="3200" dirty="0" err="1"/>
              <a:t>i</a:t>
            </a:r>
            <a:r>
              <a:rPr lang="en-IN" sz="3200" dirty="0"/>
              <a:t>) Crop loans to farmers, which will include traditional/non-traditional plantations and horticulture, and, loans for allied activities. Traditional crops include</a:t>
            </a:r>
            <a:r>
              <a:rPr lang="en-IN" sz="3200" b="1" dirty="0"/>
              <a:t>:</a:t>
            </a:r>
            <a:endParaRPr lang="mr-IN" sz="3200" b="1" dirty="0"/>
          </a:p>
          <a:p>
            <a:pPr marL="571500" indent="-571500" algn="just">
              <a:buNone/>
              <a:defRPr/>
            </a:pPr>
            <a:r>
              <a:rPr lang="en-US" sz="3200" dirty="0"/>
              <a:t>	</a:t>
            </a:r>
            <a:r>
              <a:rPr lang="mr-IN" sz="3200" dirty="0"/>
              <a:t>(</a:t>
            </a:r>
            <a:r>
              <a:rPr lang="en-US" sz="3200" dirty="0"/>
              <a:t>a) </a:t>
            </a:r>
            <a:r>
              <a:rPr lang="en-US" sz="2800" dirty="0">
                <a:solidFill>
                  <a:srgbClr val="FF0000"/>
                </a:solidFill>
              </a:rPr>
              <a:t>Food </a:t>
            </a:r>
            <a:r>
              <a:rPr lang="en-US" sz="2800" b="1" dirty="0">
                <a:solidFill>
                  <a:srgbClr val="FF0000"/>
                </a:solidFill>
              </a:rPr>
              <a:t>Crops</a:t>
            </a:r>
            <a:r>
              <a:rPr lang="en-US" sz="2800" dirty="0"/>
              <a:t> (Wheat, Maize, Rice, Millets and Pulses etc.)</a:t>
            </a:r>
          </a:p>
          <a:p>
            <a:pPr marL="571500" indent="-571500" algn="just">
              <a:buNone/>
              <a:defRPr/>
            </a:pPr>
            <a:r>
              <a:rPr lang="en-US" sz="2800" dirty="0"/>
              <a:t>	(b) </a:t>
            </a:r>
            <a:r>
              <a:rPr lang="en-US" sz="2800" dirty="0">
                <a:solidFill>
                  <a:srgbClr val="FF0000"/>
                </a:solidFill>
              </a:rPr>
              <a:t>Cash </a:t>
            </a:r>
            <a:r>
              <a:rPr lang="en-US" sz="2800" b="1" dirty="0">
                <a:solidFill>
                  <a:srgbClr val="FF0000"/>
                </a:solidFill>
              </a:rPr>
              <a:t>Crops</a:t>
            </a:r>
            <a:r>
              <a:rPr lang="en-US" sz="2800" dirty="0"/>
              <a:t> (Sugarcane, Tobacco, Cotton, Jute and Oilseeds etc.)</a:t>
            </a:r>
          </a:p>
          <a:p>
            <a:pPr marL="571500" indent="-571500" algn="just">
              <a:buNone/>
              <a:defRPr/>
            </a:pPr>
            <a:r>
              <a:rPr lang="en-US" sz="2800" dirty="0"/>
              <a:t>	(c) </a:t>
            </a:r>
            <a:r>
              <a:rPr lang="en-US" sz="2800" dirty="0">
                <a:solidFill>
                  <a:srgbClr val="FF0000"/>
                </a:solidFill>
              </a:rPr>
              <a:t>Plantation </a:t>
            </a:r>
            <a:r>
              <a:rPr lang="en-US" sz="2800" b="1" dirty="0">
                <a:solidFill>
                  <a:srgbClr val="FF0000"/>
                </a:solidFill>
              </a:rPr>
              <a:t>Crops</a:t>
            </a:r>
            <a:r>
              <a:rPr lang="en-US" sz="2800" dirty="0"/>
              <a:t> (Coffee, Coconut, Tea, and Rubber etc.)</a:t>
            </a:r>
          </a:p>
          <a:p>
            <a:pPr marL="571500" indent="-571500" algn="just">
              <a:buNone/>
              <a:defRPr/>
            </a:pPr>
            <a:r>
              <a:rPr lang="en-US" sz="2800" dirty="0"/>
              <a:t>	(d) </a:t>
            </a:r>
            <a:r>
              <a:rPr lang="en-US" sz="2800" dirty="0">
                <a:solidFill>
                  <a:srgbClr val="FF0000"/>
                </a:solidFill>
              </a:rPr>
              <a:t>Horticulture </a:t>
            </a:r>
            <a:r>
              <a:rPr lang="en-US" sz="2800" b="1" dirty="0">
                <a:solidFill>
                  <a:srgbClr val="FF0000"/>
                </a:solidFill>
              </a:rPr>
              <a:t>crops</a:t>
            </a:r>
            <a:r>
              <a:rPr lang="en-US" sz="2800" dirty="0"/>
              <a:t> (Fruits and Vegetables)</a:t>
            </a:r>
          </a:p>
          <a:p>
            <a:pPr marL="571500" indent="-571500" algn="just">
              <a:buNone/>
              <a:defRPr/>
            </a:pPr>
            <a:r>
              <a:rPr lang="en-US" sz="2800" dirty="0"/>
              <a:t>	(e) </a:t>
            </a:r>
            <a:r>
              <a:rPr lang="en-US" sz="2800" dirty="0" err="1">
                <a:solidFill>
                  <a:srgbClr val="FF0000"/>
                </a:solidFill>
              </a:rPr>
              <a:t>Zaid</a:t>
            </a:r>
            <a:r>
              <a:rPr lang="en-US" sz="2800" b="1" dirty="0">
                <a:solidFill>
                  <a:srgbClr val="FF0000"/>
                </a:solidFill>
              </a:rPr>
              <a:t> crops</a:t>
            </a:r>
            <a:r>
              <a:rPr lang="en-US" sz="2800" b="1" dirty="0"/>
              <a:t> </a:t>
            </a:r>
            <a:r>
              <a:rPr lang="en-US" sz="2800" dirty="0"/>
              <a:t>includes  </a:t>
            </a:r>
            <a:r>
              <a:rPr lang="mr-IN" sz="2800" dirty="0"/>
              <a:t>(</a:t>
            </a:r>
            <a:r>
              <a:rPr lang="en-US" sz="2800" dirty="0"/>
              <a:t>Watermelon. Muskmelon. Cucumber. Bitter gourd. Fodder crops.</a:t>
            </a:r>
            <a:r>
              <a:rPr lang="mr-IN" sz="2800" dirty="0"/>
              <a:t>)</a:t>
            </a:r>
            <a:endParaRPr lang="en-US" sz="2800" dirty="0"/>
          </a:p>
          <a:p>
            <a:pPr marL="571500" indent="-571500" algn="just">
              <a:buAutoNum type="romanLcParenBoth"/>
              <a:defRPr/>
            </a:pPr>
            <a:endParaRPr lang="en-US" sz="2800"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just"/>
            <a:r>
              <a:rPr lang="en-US" sz="2800" dirty="0">
                <a:latin typeface="Verdana" pitchFamily="34" charset="0"/>
                <a:ea typeface="Verdana" pitchFamily="34" charset="0"/>
                <a:cs typeface="Verdana" pitchFamily="34" charset="0"/>
              </a:rPr>
              <a:t>Bank loans to HFCs, approved by NHB for their refinance, for on lending for the purpose of purchase/construction/reconstruction of </a:t>
            </a:r>
            <a:r>
              <a:rPr lang="en-US" sz="2800" i="1" dirty="0">
                <a:latin typeface="Verdana" pitchFamily="34" charset="0"/>
                <a:ea typeface="Verdana" pitchFamily="34" charset="0"/>
                <a:cs typeface="Verdana" pitchFamily="34" charset="0"/>
              </a:rPr>
              <a:t>individual dwelling units or for slum clearance and rehabilitation of slum dwellers</a:t>
            </a:r>
            <a:r>
              <a:rPr lang="en-US" sz="2800" dirty="0">
                <a:latin typeface="Verdana" pitchFamily="34" charset="0"/>
                <a:ea typeface="Verdana" pitchFamily="34" charset="0"/>
                <a:cs typeface="Verdana" pitchFamily="34" charset="0"/>
              </a:rPr>
              <a:t>, subject to a ceiling as may be specified by RBI per dwelling unit. </a:t>
            </a:r>
          </a:p>
          <a:p>
            <a:pPr algn="just"/>
            <a:r>
              <a:rPr lang="en-US" sz="2800" dirty="0">
                <a:latin typeface="Verdana" pitchFamily="34" charset="0"/>
                <a:ea typeface="Verdana" pitchFamily="34" charset="0"/>
                <a:cs typeface="Verdana" pitchFamily="34" charset="0"/>
              </a:rPr>
              <a:t>The all inclusive interest rate charged to the ultimate borrower should not exceed the lowest lending rate of the lending bank for HLs + 2% per annum</a:t>
            </a:r>
            <a:endParaRPr lang="en-US" sz="3200" dirty="0">
              <a:latin typeface="Verdana" pitchFamily="34" charset="0"/>
              <a:ea typeface="Verdana" pitchFamily="34" charset="0"/>
              <a:cs typeface="Verdana" pitchFamily="34" charset="0"/>
            </a:endParaRP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n-US" b="1" dirty="0">
                <a:solidFill>
                  <a:srgbClr val="FF0000"/>
                </a:solidFill>
              </a:rPr>
              <a:t>Others</a:t>
            </a:r>
            <a:r>
              <a:rPr lang="en-US" dirty="0"/>
              <a:t>  (eligible for priority sector classification)</a:t>
            </a:r>
          </a:p>
          <a:p>
            <a:pPr algn="just"/>
            <a:r>
              <a:rPr lang="en-US" dirty="0"/>
              <a:t>Loans not exceeding </a:t>
            </a:r>
            <a:r>
              <a:rPr lang="en-US" b="1" i="1" dirty="0"/>
              <a:t>Rs. 1.00 </a:t>
            </a:r>
            <a:r>
              <a:rPr lang="en-US" dirty="0" err="1"/>
              <a:t>lakh</a:t>
            </a:r>
            <a:r>
              <a:rPr lang="en-US" dirty="0"/>
              <a:t> per borrower provided directly by banks to individuals and individual members of SHG/JLG, provided the individual borrower’s household annual income in </a:t>
            </a:r>
            <a:r>
              <a:rPr lang="en-US" b="1" dirty="0"/>
              <a:t>rural areas </a:t>
            </a:r>
            <a:r>
              <a:rPr lang="en-US" dirty="0"/>
              <a:t>does not exceed </a:t>
            </a:r>
            <a:r>
              <a:rPr lang="en-US" b="1" i="1" dirty="0"/>
              <a:t>Rs. 1.00 </a:t>
            </a:r>
            <a:r>
              <a:rPr lang="en-US" b="1" i="1" dirty="0" err="1"/>
              <a:t>lakh</a:t>
            </a:r>
            <a:r>
              <a:rPr lang="en-US" b="1" i="1" dirty="0"/>
              <a:t>  </a:t>
            </a:r>
            <a:r>
              <a:rPr lang="en-US" dirty="0">
                <a:solidFill>
                  <a:srgbClr val="FF0000"/>
                </a:solidFill>
              </a:rPr>
              <a:t>and </a:t>
            </a:r>
          </a:p>
          <a:p>
            <a:pPr algn="just"/>
            <a:endParaRPr lang="en-US" dirty="0"/>
          </a:p>
          <a:p>
            <a:pPr algn="just"/>
            <a:r>
              <a:rPr lang="en-US" dirty="0"/>
              <a:t>for </a:t>
            </a:r>
            <a:r>
              <a:rPr lang="en-US" b="1" dirty="0"/>
              <a:t>non-rural areas </a:t>
            </a:r>
            <a:r>
              <a:rPr lang="en-US" dirty="0"/>
              <a:t>it does not exceed </a:t>
            </a:r>
            <a:r>
              <a:rPr lang="en-US" b="1" i="1" dirty="0"/>
              <a:t>Rs. 1.60 </a:t>
            </a:r>
            <a:r>
              <a:rPr lang="en-US" b="1" i="1" dirty="0" err="1"/>
              <a:t>lakh</a:t>
            </a:r>
            <a:r>
              <a:rPr lang="en-US" dirty="0"/>
              <a:t>, and loans not exceeding </a:t>
            </a:r>
            <a:r>
              <a:rPr lang="en-US" b="1" i="1" dirty="0"/>
              <a:t>Rs. 2.00 </a:t>
            </a:r>
            <a:r>
              <a:rPr lang="en-US" b="1" i="1" dirty="0" err="1"/>
              <a:t>lakh</a:t>
            </a:r>
            <a:r>
              <a:rPr lang="en-US" b="1" i="1" dirty="0"/>
              <a:t> </a:t>
            </a:r>
            <a:r>
              <a:rPr lang="en-US" dirty="0"/>
              <a:t>provided directly by banks to SHG/JLG for activities other than agriculture or MSME, viz., loans for meeting social needs, construction or repair of house, construction of toilets or any viable common activity started by the SHGs. </a:t>
            </a:r>
            <a:endParaRPr lang="en-IN" dirty="0"/>
          </a:p>
          <a:p>
            <a:pPr>
              <a:buFont typeface="Arial" panose="020B0604020202020204" pitchFamily="34" charset="0"/>
              <a:buChar char="•"/>
              <a:defRPr/>
            </a:pPr>
            <a:endParaRPr lang="en-IN"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n-US" dirty="0"/>
              <a:t>Loans to distressed persons [other than distressed farmers indebted to non-institutional lenders] not exceeding Rs.1.00 </a:t>
            </a:r>
            <a:r>
              <a:rPr lang="en-US" dirty="0" err="1"/>
              <a:t>lakh</a:t>
            </a:r>
            <a:r>
              <a:rPr lang="en-US" dirty="0"/>
              <a:t> per borrower to prepay their debt to non-institutional lenders. </a:t>
            </a:r>
          </a:p>
          <a:p>
            <a:pPr algn="just"/>
            <a:endParaRPr lang="en-US" dirty="0"/>
          </a:p>
          <a:p>
            <a:pPr algn="just"/>
            <a:r>
              <a:rPr lang="en-US" dirty="0"/>
              <a:t>Loans sanctioned to State Sponsored </a:t>
            </a:r>
            <a:r>
              <a:rPr lang="en-US" dirty="0" err="1"/>
              <a:t>Organisations</a:t>
            </a:r>
            <a:r>
              <a:rPr lang="en-US" dirty="0"/>
              <a:t> for Scheduled Castes/ Scheduled Tribes for the specific purpose of purchase and supply of inputs and/or the marketing of the outputs of the beneficiaries of these </a:t>
            </a:r>
            <a:r>
              <a:rPr lang="en-US" dirty="0" err="1"/>
              <a:t>organisations</a:t>
            </a:r>
            <a:r>
              <a:rPr lang="en-US" dirty="0"/>
              <a:t>. </a:t>
            </a:r>
          </a:p>
          <a:p>
            <a:pPr algn="just">
              <a:buNone/>
            </a:pPr>
            <a:r>
              <a:rPr lang="en-US" dirty="0"/>
              <a:t> </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lgn="just"/>
            <a:r>
              <a:rPr lang="en-US" sz="3300" dirty="0"/>
              <a:t>Loans up to Rs. 50 crore to Start-ups, as per definition of Ministry of Commerce and Industry, Govt. of India that are engaged in activities other than Agriculture or MSME</a:t>
            </a:r>
            <a:r>
              <a:rPr lang="en-US" dirty="0"/>
              <a:t>. </a:t>
            </a:r>
          </a:p>
          <a:p>
            <a:pPr>
              <a:buNone/>
            </a:pPr>
            <a:endParaRPr lang="en-US" b="1" dirty="0">
              <a:solidFill>
                <a:srgbClr val="FF0000"/>
              </a:solidFill>
            </a:endParaRPr>
          </a:p>
          <a:p>
            <a:pPr>
              <a:buNone/>
            </a:pPr>
            <a:r>
              <a:rPr lang="en-US" sz="3400" b="1" dirty="0">
                <a:solidFill>
                  <a:srgbClr val="FF0000"/>
                </a:solidFill>
              </a:rPr>
              <a:t>Weaker Sections </a:t>
            </a:r>
          </a:p>
          <a:p>
            <a:pPr algn="just"/>
            <a:r>
              <a:rPr lang="en-US" sz="3400" dirty="0"/>
              <a:t>Priority sector loans to the following borrowers will be considered as lending under Weaker Sections category: </a:t>
            </a:r>
          </a:p>
          <a:p>
            <a:pPr algn="just"/>
            <a:r>
              <a:rPr lang="en-US" sz="3400" dirty="0"/>
              <a:t>1. Small and Marginal Farmers</a:t>
            </a:r>
          </a:p>
          <a:p>
            <a:pPr algn="just">
              <a:buNone/>
            </a:pPr>
            <a:r>
              <a:rPr lang="mr-IN" sz="3400" dirty="0"/>
              <a:t>  </a:t>
            </a:r>
            <a:r>
              <a:rPr lang="en-US" sz="3400" dirty="0"/>
              <a:t>2. Artisans, village and cottage industries where individual credit limits do not exceed Rs.1 </a:t>
            </a:r>
            <a:r>
              <a:rPr lang="en-US" sz="3400" dirty="0" err="1"/>
              <a:t>lakh</a:t>
            </a:r>
            <a:r>
              <a:rPr lang="en-US" sz="3400" dirty="0"/>
              <a:t> 	</a:t>
            </a:r>
          </a:p>
          <a:p>
            <a:pPr algn="just">
              <a:buNone/>
            </a:pPr>
            <a:r>
              <a:rPr lang="en-US" sz="3400" dirty="0"/>
              <a:t> 	</a:t>
            </a:r>
          </a:p>
          <a:p>
            <a:pPr algn="just"/>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3.</a:t>
            </a:r>
            <a:r>
              <a:rPr lang="en-IN" dirty="0"/>
              <a:t> Beneficiaries under Government Sponsored Schemes such as National Rural Livelihood Mission (NRLM), National Urban Livelihood Mission (NULM) and Self Employment Scheme for Rehabilitation of Manual Scavengers (SRMS) 	</a:t>
            </a:r>
          </a:p>
          <a:p>
            <a:pPr algn="just"/>
            <a:r>
              <a:rPr lang="en-US" dirty="0"/>
              <a:t>4.</a:t>
            </a:r>
            <a:r>
              <a:rPr lang="en-IN" dirty="0"/>
              <a:t>  Scheduled Castes and Scheduled Tribes </a:t>
            </a:r>
          </a:p>
          <a:p>
            <a:pPr algn="just"/>
            <a:r>
              <a:rPr lang="en-US" dirty="0"/>
              <a:t>5.</a:t>
            </a:r>
            <a:r>
              <a:rPr lang="en-IN" dirty="0"/>
              <a:t>  Beneficiaries of Differential Rate of Interest (DRI) scheme 	</a:t>
            </a:r>
          </a:p>
          <a:p>
            <a:pPr algn="just"/>
            <a:r>
              <a:rPr lang="en-US" dirty="0"/>
              <a:t>6. </a:t>
            </a:r>
            <a:r>
              <a:rPr lang="en-IN" dirty="0"/>
              <a:t> Self Help Groups</a:t>
            </a:r>
            <a:endParaRPr lang="en-US" dirty="0"/>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algn="just"/>
            <a:r>
              <a:rPr lang="en-US" dirty="0"/>
              <a:t>7.</a:t>
            </a:r>
            <a:r>
              <a:rPr lang="en-IN" dirty="0"/>
              <a:t>Distressed farmers indebted to non-institutional lenders 	</a:t>
            </a:r>
          </a:p>
          <a:p>
            <a:pPr algn="just"/>
            <a:r>
              <a:rPr lang="en-US" dirty="0"/>
              <a:t>8. </a:t>
            </a:r>
            <a:r>
              <a:rPr lang="en-IN" dirty="0"/>
              <a:t>Distressed persons other than farmers, with loan amount not exceeding  Rs. 1 </a:t>
            </a:r>
            <a:r>
              <a:rPr lang="en-IN" dirty="0" err="1"/>
              <a:t>lakh</a:t>
            </a:r>
            <a:r>
              <a:rPr lang="en-IN" dirty="0"/>
              <a:t> per borrower to prepay their debt to non-institutional lenders </a:t>
            </a:r>
          </a:p>
          <a:p>
            <a:pPr algn="just"/>
            <a:r>
              <a:rPr lang="en-IN" dirty="0"/>
              <a:t>9. Individual women beneficiaries up to Rs. 1 </a:t>
            </a:r>
            <a:r>
              <a:rPr lang="en-IN" dirty="0" err="1"/>
              <a:t>lakh</a:t>
            </a:r>
            <a:r>
              <a:rPr lang="en-IN" dirty="0"/>
              <a:t> per borrower (For UCBs, existing loans to women will continue to be classified under weaker sections till their maturity/repayment.) 	</a:t>
            </a:r>
          </a:p>
          <a:p>
            <a:pPr algn="just"/>
            <a:r>
              <a:rPr lang="en-IN" dirty="0"/>
              <a:t>10. Persons with disabilities 	</a:t>
            </a:r>
          </a:p>
          <a:p>
            <a:pPr algn="just"/>
            <a:r>
              <a:rPr lang="en-IN" dirty="0"/>
              <a:t>11. Minority communities as may be notified by Government of India from time to time.</a:t>
            </a:r>
            <a:endParaRPr lang="en-US" dirty="0"/>
          </a:p>
        </p:txBody>
      </p:sp>
      <p:sp>
        <p:nvSpPr>
          <p:cNvPr id="3" name="Title 2"/>
          <p:cNvSpPr>
            <a:spLocks noGrp="1"/>
          </p:cNvSpPr>
          <p:nvPr>
            <p:ph type="title"/>
          </p:nvPr>
        </p:nvSpPr>
        <p:spPr/>
        <p:txBody>
          <a:bodyPr>
            <a:normAutofit fontScale="90000"/>
          </a:bodyPr>
          <a:lstStyle/>
          <a:p>
            <a:r>
              <a:rPr lang="en-IN" sz="4000" b="0">
                <a:solidFill>
                  <a:srgbClr val="0000CC"/>
                </a:solidFill>
                <a:effectLst/>
                <a:latin typeface="Arial Black" pitchFamily="34" charset="0"/>
              </a:rPr>
              <a:t>Statutory audit of bank branches</a:t>
            </a:r>
            <a:endParaRPr lang="en-US"/>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lvl="3" algn="ctr">
              <a:buNone/>
            </a:pPr>
            <a:r>
              <a:rPr lang="en-US" sz="8800" dirty="0">
                <a:solidFill>
                  <a:srgbClr val="C00000"/>
                </a:solidFill>
              </a:rPr>
              <a:t>Thank you learned participants</a:t>
            </a:r>
            <a:endParaRPr lang="en-US" sz="3300" b="1" dirty="0">
              <a:solidFill>
                <a:srgbClr val="FF0000"/>
              </a:solidFill>
            </a:endParaRPr>
          </a:p>
          <a:p>
            <a:pPr lvl="3" algn="ctr">
              <a:buNone/>
            </a:pPr>
            <a:r>
              <a:rPr lang="en-US" sz="3300" b="1" dirty="0">
                <a:solidFill>
                  <a:srgbClr val="FF0000"/>
                </a:solidFill>
              </a:rPr>
              <a:t>Cell 9822850606</a:t>
            </a:r>
          </a:p>
        </p:txBody>
      </p:sp>
      <p:sp>
        <p:nvSpPr>
          <p:cNvPr id="3" name="Title 2"/>
          <p:cNvSpPr>
            <a:spLocks noGrp="1"/>
          </p:cNvSpPr>
          <p:nvPr>
            <p:ph type="title"/>
          </p:nvPr>
        </p:nvSpPr>
        <p:spPr/>
        <p:txBody>
          <a:bodyPr>
            <a:normAutofit fontScale="90000"/>
          </a:bodyPr>
          <a:lstStyle/>
          <a:p>
            <a:pPr algn="ctr"/>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sz="2800" dirty="0"/>
              <a:t>Costliest crop is </a:t>
            </a:r>
            <a:r>
              <a:rPr lang="en-US" sz="2800" b="1" i="1" dirty="0"/>
              <a:t>saffron </a:t>
            </a:r>
            <a:r>
              <a:rPr lang="en-US" sz="2800" dirty="0"/>
              <a:t> and the present value is US $ 5000 per KG</a:t>
            </a:r>
            <a:r>
              <a:rPr lang="en-US" sz="2800" b="1" dirty="0"/>
              <a:t> (Rs 375000)</a:t>
            </a:r>
            <a:endParaRPr lang="mr-IN" sz="2800" b="1" dirty="0"/>
          </a:p>
          <a:p>
            <a:endParaRPr lang="en-US" sz="2800" b="1" dirty="0"/>
          </a:p>
          <a:p>
            <a:pPr algn="just"/>
            <a:r>
              <a:rPr lang="en-US" sz="2800" b="1" dirty="0">
                <a:solidFill>
                  <a:srgbClr val="FF0000"/>
                </a:solidFill>
              </a:rPr>
              <a:t>Non</a:t>
            </a:r>
            <a:r>
              <a:rPr lang="en-US" sz="2800" dirty="0">
                <a:solidFill>
                  <a:srgbClr val="FF0000"/>
                </a:solidFill>
              </a:rPr>
              <a:t>-</a:t>
            </a:r>
            <a:r>
              <a:rPr lang="en-US" sz="2800" b="1" dirty="0">
                <a:solidFill>
                  <a:srgbClr val="FF0000"/>
                </a:solidFill>
              </a:rPr>
              <a:t>traditional crops</a:t>
            </a:r>
            <a:r>
              <a:rPr lang="en-US" sz="2800" dirty="0">
                <a:solidFill>
                  <a:srgbClr val="FF0000"/>
                </a:solidFill>
              </a:rPr>
              <a:t> </a:t>
            </a:r>
            <a:r>
              <a:rPr lang="en-US" sz="2800" dirty="0"/>
              <a:t>are commonly thought of as low acreage, niche </a:t>
            </a:r>
            <a:r>
              <a:rPr lang="en-US" sz="2800" b="1" dirty="0"/>
              <a:t>crops</a:t>
            </a:r>
            <a:r>
              <a:rPr lang="en-US" sz="2800" dirty="0"/>
              <a:t> such as ethnic fruits and vegetables, culinary and medicinal herbs, and plants for industrial uses (e.g. </a:t>
            </a:r>
            <a:r>
              <a:rPr lang="en-US" sz="2800" dirty="0" err="1"/>
              <a:t>fibre</a:t>
            </a:r>
            <a:r>
              <a:rPr lang="en-US" sz="2800" dirty="0"/>
              <a:t> hemp)</a:t>
            </a:r>
            <a:r>
              <a:rPr lang="mr-IN" sz="2800" dirty="0"/>
              <a:t>, </a:t>
            </a:r>
            <a:r>
              <a:rPr lang="en-US" sz="2800" dirty="0"/>
              <a:t>sunflower. ..</a:t>
            </a:r>
            <a:endParaRPr lang="en-IN" sz="2800" dirty="0"/>
          </a:p>
          <a:p>
            <a:pPr marL="571500" indent="-571500" algn="just">
              <a:buNone/>
              <a:defRPr/>
            </a:pPr>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71500" indent="-571500" algn="just">
              <a:buNone/>
              <a:defRPr/>
            </a:pPr>
            <a:r>
              <a:rPr lang="mr-IN" sz="2400" dirty="0"/>
              <a:t>    </a:t>
            </a:r>
            <a:r>
              <a:rPr lang="en-US" sz="2800" dirty="0"/>
              <a:t>ii. </a:t>
            </a:r>
            <a:r>
              <a:rPr lang="en-IN" sz="2800" dirty="0"/>
              <a:t>Medium and long-term loans to farmers for agriculture and allied activities (e.g. </a:t>
            </a:r>
            <a:r>
              <a:rPr lang="en-IN" sz="2800" dirty="0">
                <a:solidFill>
                  <a:srgbClr val="FF0000"/>
                </a:solidFill>
              </a:rPr>
              <a:t>purchase of agricultural implements and machinery, loans for irrigation etc.)</a:t>
            </a:r>
            <a:endParaRPr lang="mr-IN" sz="2800" dirty="0">
              <a:solidFill>
                <a:srgbClr val="FF0000"/>
              </a:solidFill>
            </a:endParaRPr>
          </a:p>
          <a:p>
            <a:pPr marL="571500" indent="-571500" algn="just">
              <a:buNone/>
              <a:defRPr/>
            </a:pPr>
            <a:endParaRPr lang="en-IN" sz="2800" dirty="0"/>
          </a:p>
          <a:p>
            <a:pPr marL="571500" indent="-571500" algn="just">
              <a:buNone/>
              <a:defRPr/>
            </a:pPr>
            <a:r>
              <a:rPr lang="mr-IN" sz="2800" dirty="0"/>
              <a:t>    </a:t>
            </a:r>
            <a:r>
              <a:rPr lang="en-IN" sz="2800" dirty="0"/>
              <a:t>(iii)Loans to farmers for pre and post-harvest activities, viz., </a:t>
            </a:r>
            <a:r>
              <a:rPr lang="en-IN" sz="2800" dirty="0">
                <a:solidFill>
                  <a:srgbClr val="FF0000"/>
                </a:solidFill>
              </a:rPr>
              <a:t>spraying, weeding, harvesting, transporting their own farm produce.</a:t>
            </a:r>
            <a:endParaRPr lang="en-US" sz="2800" dirty="0">
              <a:solidFill>
                <a:srgbClr val="FF0000"/>
              </a:solidFill>
            </a:endParaRP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571500" indent="-571500" algn="just">
              <a:buNone/>
              <a:defRPr/>
            </a:pPr>
            <a:r>
              <a:rPr lang="en-IN" sz="2800" dirty="0"/>
              <a:t>(iv) </a:t>
            </a:r>
            <a:r>
              <a:rPr lang="en-US" sz="2800" dirty="0"/>
              <a:t>Loans to distressed farmers indebted to non-institutional lenders. </a:t>
            </a:r>
          </a:p>
          <a:p>
            <a:pPr marL="571500" indent="-571500" algn="just">
              <a:buNone/>
              <a:defRPr/>
            </a:pPr>
            <a:r>
              <a:rPr lang="en-US" sz="2800" dirty="0"/>
              <a:t>(v) </a:t>
            </a:r>
            <a:r>
              <a:rPr lang="en-IN" sz="2800" dirty="0"/>
              <a:t>Loans to farmers under the </a:t>
            </a:r>
            <a:r>
              <a:rPr lang="en-IN" sz="2800" dirty="0" err="1"/>
              <a:t>Kisan</a:t>
            </a:r>
            <a:r>
              <a:rPr lang="en-IN" sz="2800" dirty="0"/>
              <a:t> Credit Card Scheme.</a:t>
            </a:r>
            <a:endParaRPr lang="en-US" sz="2800" dirty="0"/>
          </a:p>
          <a:p>
            <a:pPr marL="571500" indent="-571500" algn="just">
              <a:buNone/>
              <a:defRPr/>
            </a:pPr>
            <a:r>
              <a:rPr lang="en-US" sz="2800" dirty="0"/>
              <a:t>(vi)Loans to small and marginal farmers for purchase of land for agricultural purposes. </a:t>
            </a:r>
          </a:p>
          <a:p>
            <a:pPr marL="571500" indent="-571500" algn="just">
              <a:buNone/>
              <a:defRPr/>
            </a:pPr>
            <a:r>
              <a:rPr lang="en-US" sz="2800" dirty="0"/>
              <a:t>(</a:t>
            </a:r>
            <a:r>
              <a:rPr lang="en-US" dirty="0"/>
              <a:t>vii)Loans against pledge/hypothecation of agricultural produce (including warehouse receipt1) for a period not exceeding 12 months subject to a limit up to ₹50 </a:t>
            </a:r>
            <a:r>
              <a:rPr lang="en-US" dirty="0" err="1"/>
              <a:t>lakh</a:t>
            </a:r>
            <a:r>
              <a:rPr lang="en-US" dirty="0"/>
              <a:t>. </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endParaRPr lang="en-US" dirty="0"/>
          </a:p>
          <a:p>
            <a:pPr algn="just">
              <a:buNone/>
            </a:pPr>
            <a:r>
              <a:rPr lang="en-US" dirty="0"/>
              <a:t>(viii) Loans to farmers for installation of stand-alone Solar Agriculture Pumps and for </a:t>
            </a:r>
            <a:r>
              <a:rPr lang="en-US" dirty="0" err="1"/>
              <a:t>solarisation</a:t>
            </a:r>
            <a:r>
              <a:rPr lang="en-US" dirty="0"/>
              <a:t> of grid connected Agriculture Pumps. </a:t>
            </a:r>
          </a:p>
          <a:p>
            <a:pPr algn="just">
              <a:buNone/>
            </a:pPr>
            <a:r>
              <a:rPr lang="en-US" dirty="0"/>
              <a:t> (ix) Loans to farmers for installation of solar power plants on barren/fallow land or in stilt fashion on agriculture land owned by farmer. </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b="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27063" indent="-627063">
              <a:buFont typeface="Arial" panose="020B0604020202020204" pitchFamily="34" charset="0"/>
              <a:buChar char="•"/>
              <a:defRPr/>
            </a:pPr>
            <a:r>
              <a:rPr lang="en-US" b="1" dirty="0">
                <a:solidFill>
                  <a:srgbClr val="FF0000"/>
                </a:solidFill>
              </a:rPr>
              <a:t>Agriculture infrastructure</a:t>
            </a:r>
          </a:p>
          <a:p>
            <a:pPr marL="624078" indent="-514350" algn="just">
              <a:buNone/>
            </a:pPr>
            <a:r>
              <a:rPr lang="en-US" b="1" dirty="0"/>
              <a:t>    (a) Loans for the following activities will be subject to</a:t>
            </a:r>
            <a:r>
              <a:rPr lang="mr-IN" b="1" dirty="0"/>
              <a:t> </a:t>
            </a:r>
            <a:r>
              <a:rPr lang="en-US" b="1" dirty="0"/>
              <a:t>an aggregate limit of Rs. 2 crore per borrowing entity:</a:t>
            </a:r>
            <a:endParaRPr lang="mr-IN" b="1" dirty="0"/>
          </a:p>
          <a:p>
            <a:pPr marL="624078" indent="-514350" algn="just">
              <a:buNone/>
            </a:pPr>
            <a:r>
              <a:rPr lang="en-US" dirty="0"/>
              <a:t>    (b) Loans up to Rs. 50 </a:t>
            </a:r>
            <a:r>
              <a:rPr lang="en-US" dirty="0" err="1"/>
              <a:t>lakh</a:t>
            </a:r>
            <a:r>
              <a:rPr lang="en-US" dirty="0"/>
              <a:t> against pledge/hypothecation of agricultural produce (including warehouse receipts) for a period not exceeding 12 months. </a:t>
            </a:r>
            <a:endParaRPr lang="mr-IN" dirty="0"/>
          </a:p>
          <a:p>
            <a:pPr algn="just">
              <a:buNone/>
            </a:pPr>
            <a:r>
              <a:rPr lang="en-US" dirty="0"/>
              <a:t>    (c) UCBs are not permitted to lend to co-  operatives of farmers</a:t>
            </a:r>
            <a:endParaRPr lang="mr-IN" dirty="0"/>
          </a:p>
          <a:p>
            <a:pPr algn="just"/>
            <a:endParaRPr lang="en-US" dirty="0"/>
          </a:p>
          <a:p>
            <a:pPr marL="624078" indent="-514350" algn="just">
              <a:buFont typeface="Wingdings 3"/>
              <a:buAutoNum type="alphaLcParenBoth"/>
            </a:pPr>
            <a:endParaRPr lang="en-US" dirty="0"/>
          </a:p>
          <a:p>
            <a:pPr marL="624078" indent="-514350" algn="just">
              <a:buAutoNum type="alphaLcParenBoth"/>
            </a:pPr>
            <a:endParaRPr lang="en-US" b="1"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a:t>(d) Loans up to Rs. 5 crore per borrowing entity to </a:t>
            </a:r>
            <a:r>
              <a:rPr lang="en-US" b="1" dirty="0">
                <a:solidFill>
                  <a:schemeClr val="accent1">
                    <a:lumMod val="75000"/>
                  </a:schemeClr>
                </a:solidFill>
              </a:rPr>
              <a:t>Farmers Producers </a:t>
            </a:r>
            <a:r>
              <a:rPr lang="en-US" b="1" dirty="0" err="1">
                <a:solidFill>
                  <a:schemeClr val="accent1">
                    <a:lumMod val="75000"/>
                  </a:schemeClr>
                </a:solidFill>
              </a:rPr>
              <a:t>Organisation</a:t>
            </a:r>
            <a:r>
              <a:rPr lang="en-US" b="1" dirty="0">
                <a:solidFill>
                  <a:schemeClr val="accent1">
                    <a:lumMod val="75000"/>
                  </a:schemeClr>
                </a:solidFill>
              </a:rPr>
              <a:t>/ companies  </a:t>
            </a:r>
            <a:r>
              <a:rPr lang="en-US" dirty="0"/>
              <a:t>(FPOs) /FPCs undertaking farming with assured marketing of their produce at a pre-determined price. </a:t>
            </a:r>
            <a:endParaRPr lang="mr-IN" dirty="0"/>
          </a:p>
          <a:p>
            <a:r>
              <a:rPr lang="en-US" b="1" dirty="0"/>
              <a:t>Agriculture Infrastructure </a:t>
            </a:r>
          </a:p>
          <a:p>
            <a:pPr algn="just"/>
            <a:r>
              <a:rPr lang="en-US" dirty="0"/>
              <a:t>Loans for agriculture infrastructure will be subject to an aggregate sanctioned limit of Rs. 100 crore per borrower from the </a:t>
            </a:r>
            <a:r>
              <a:rPr lang="en-US" b="1" dirty="0"/>
              <a:t>banking system.</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b="1" dirty="0">
                <a:solidFill>
                  <a:srgbClr val="FF0000"/>
                </a:solidFill>
              </a:rPr>
              <a:t>Why priority sector ?</a:t>
            </a:r>
          </a:p>
          <a:p>
            <a:pPr marL="624078" indent="-514350" algn="just">
              <a:buAutoNum type="arabicPeriod"/>
            </a:pPr>
            <a:r>
              <a:rPr lang="en-US" dirty="0"/>
              <a:t>Focus on rural development by the government</a:t>
            </a:r>
          </a:p>
          <a:p>
            <a:pPr marL="624078" indent="-514350" algn="just">
              <a:buAutoNum type="arabicPeriod"/>
            </a:pPr>
            <a:r>
              <a:rPr lang="en-US" dirty="0"/>
              <a:t>Channel resources to areas that are deemed national priorities</a:t>
            </a:r>
          </a:p>
          <a:p>
            <a:pPr marL="624078" indent="-514350" algn="just">
              <a:buAutoNum type="arabicPeriod"/>
            </a:pPr>
            <a:r>
              <a:rPr lang="en-US" dirty="0"/>
              <a:t>Inclusion  of poor in the economic growth of the country </a:t>
            </a:r>
          </a:p>
          <a:p>
            <a:pPr marL="624078" indent="-514350" algn="just">
              <a:buAutoNum type="arabicPeriod"/>
            </a:pPr>
            <a:r>
              <a:rPr lang="en-US" dirty="0"/>
              <a:t>Synchronize the bank lending account to national importance</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solidFill>
                  <a:srgbClr val="FF0000"/>
                </a:solidFill>
              </a:rPr>
              <a:t>Small and Marginal Farmers (SMFs) </a:t>
            </a:r>
          </a:p>
          <a:p>
            <a:pPr algn="just"/>
            <a:r>
              <a:rPr lang="en-US" dirty="0"/>
              <a:t>For the purpose of computation of achievement of the sub-target, Small and Marginal Farmers will include the following: </a:t>
            </a:r>
          </a:p>
          <a:p>
            <a:pPr algn="just"/>
            <a:r>
              <a:rPr lang="en-US" dirty="0" err="1"/>
              <a:t>i</a:t>
            </a:r>
            <a:r>
              <a:rPr lang="en-US" dirty="0"/>
              <a:t>. Farmers with landholding of up to 1 hectare (Marginal Farmers). </a:t>
            </a:r>
          </a:p>
          <a:p>
            <a:pPr algn="just"/>
            <a:r>
              <a:rPr lang="en-US" dirty="0"/>
              <a:t>ii. Farmers with a landholding of more than 1 hectare and up to 2 hectares (Small Farmers). </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iii. Landless agricultural </a:t>
            </a:r>
            <a:r>
              <a:rPr lang="en-US" dirty="0" err="1"/>
              <a:t>labourers</a:t>
            </a:r>
            <a:r>
              <a:rPr lang="en-US" dirty="0"/>
              <a:t>, tenant farmers, oral lessees and share-croppers whose share of landholding is within the limits prescribed for SMFs. </a:t>
            </a:r>
          </a:p>
          <a:p>
            <a:pPr algn="just"/>
            <a:endParaRPr lang="en-US" b="1" dirty="0"/>
          </a:p>
          <a:p>
            <a:pPr algn="just"/>
            <a:r>
              <a:rPr lang="en-US" b="1" dirty="0"/>
              <a:t>Sharecropping</a:t>
            </a:r>
            <a:r>
              <a:rPr lang="en-US" dirty="0"/>
              <a:t> is a legal arrangement with regard to agricultural land in which a landowner allows a tenant to use the land in return for a share of the crops produced on that land.</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a:t>iv. Loans to Self Help Groups (SHGs) or Joint Liability Groups (JLGs), i.e. groups of individual SMFs directly engaged in Agriculture and Allied Activities, provided banks maintain disaggregated data of such loans. </a:t>
            </a:r>
          </a:p>
          <a:p>
            <a:pPr algn="just"/>
            <a:r>
              <a:rPr lang="en-US" dirty="0"/>
              <a:t>v. Loans up to Rs.</a:t>
            </a:r>
            <a:r>
              <a:rPr lang="mr-IN" dirty="0"/>
              <a:t> </a:t>
            </a:r>
            <a:r>
              <a:rPr lang="en-US" dirty="0"/>
              <a:t>2 </a:t>
            </a:r>
            <a:r>
              <a:rPr lang="en-US" dirty="0" err="1"/>
              <a:t>lakh</a:t>
            </a:r>
            <a:r>
              <a:rPr lang="en-US" dirty="0"/>
              <a:t> to individuals solely engaged in Allied activities without any accompanying land holding criteria. </a:t>
            </a:r>
          </a:p>
          <a:p>
            <a:pPr algn="just">
              <a:buNone/>
            </a:pPr>
            <a:r>
              <a:rPr lang="en-US" dirty="0"/>
              <a:t> </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vi. Loans to FPOs/FPC of individual farmers and co-operatives of farmers directly engaged in Agriculture and Allied Activities where the land-holding share of SMFs is not less than 75 per cent, subject to loan limits prescribed time to time. </a:t>
            </a:r>
          </a:p>
          <a:p>
            <a:pPr algn="just"/>
            <a:r>
              <a:rPr lang="en-US" dirty="0"/>
              <a:t>UCBs are not permitted to lend to co-operatives of farmers.</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a:solidFill>
                  <a:srgbClr val="002060"/>
                </a:solidFill>
              </a:rPr>
              <a:t>General Hints or approach</a:t>
            </a:r>
          </a:p>
          <a:p>
            <a:pPr algn="just">
              <a:buNone/>
            </a:pPr>
            <a:r>
              <a:rPr lang="en-US" b="1" dirty="0">
                <a:solidFill>
                  <a:srgbClr val="002060"/>
                </a:solidFill>
              </a:rPr>
              <a:t>  </a:t>
            </a:r>
            <a:r>
              <a:rPr lang="en-US" dirty="0"/>
              <a:t>The audit approach for agriculture advances has to be on the similar lines as that of other advances. The following is a summary of few Key aspects in the audit of Agricultural Advances:</a:t>
            </a:r>
          </a:p>
          <a:p>
            <a:pPr algn="just"/>
            <a:r>
              <a:rPr lang="en-US" dirty="0"/>
              <a:t>a. Sanctioned amount of Agriculture Loans should be as per scale of finance applicable to the land under cultivation and the crop being cultivated. Further, necessary securities should be obtained as per the guidelines framed by the bank.</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b. Auditors should verify that the agricultural credit is extended only after obtaining ‘No dues/ No objection certificates’ from the existing credit agencies in the area of finance.</a:t>
            </a:r>
          </a:p>
          <a:p>
            <a:pPr algn="just"/>
            <a:endParaRPr lang="en-US" dirty="0"/>
          </a:p>
          <a:p>
            <a:pPr algn="just"/>
            <a:r>
              <a:rPr lang="en-US" dirty="0"/>
              <a:t>c. Disbursement of agricultural finance is required to be carried out in various ‘stages’ based on the requirements of farming activity. This needs to be ensured strictly. In some    cases, the expenditure is incurred  by</a:t>
            </a:r>
          </a:p>
          <a:p>
            <a:endParaRPr lang="en-US" b="1"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endParaRPr lang="en-US" dirty="0"/>
          </a:p>
          <a:p>
            <a:pPr algn="just"/>
            <a:r>
              <a:rPr lang="en-US" dirty="0"/>
              <a:t>farmer from his/her own sources or from non institutional lenders and subsequently</a:t>
            </a:r>
            <a:br>
              <a:rPr lang="en-US" dirty="0"/>
            </a:br>
            <a:r>
              <a:rPr lang="en-US" dirty="0"/>
              <a:t>banks are requested to reimburse the same. In such cases, auditors have to carefully verify the facts from the documents/evidences available on record. Under all situations, auditors should verify that the bank holds documents evidencing the </a:t>
            </a:r>
            <a:r>
              <a:rPr lang="en-US" dirty="0" err="1"/>
              <a:t>utilisation</a:t>
            </a:r>
            <a:r>
              <a:rPr lang="en-US" dirty="0"/>
              <a:t> of loans for agricultural activities.</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d. For crop loans, primary security is normally the standing crops under cultivation, as such pre and post sanction visits by the officers of bank, who are experts in Agriculture finance and </a:t>
            </a:r>
            <a:r>
              <a:rPr lang="en-US" b="1" dirty="0">
                <a:solidFill>
                  <a:srgbClr val="C00000"/>
                </a:solidFill>
              </a:rPr>
              <a:t>adequate documentation of visit report</a:t>
            </a:r>
            <a:br>
              <a:rPr lang="en-US" b="1" dirty="0">
                <a:solidFill>
                  <a:srgbClr val="C00000"/>
                </a:solidFill>
              </a:rPr>
            </a:br>
            <a:r>
              <a:rPr lang="en-US" b="1" dirty="0">
                <a:solidFill>
                  <a:srgbClr val="C00000"/>
                </a:solidFill>
              </a:rPr>
              <a:t>is a key control</a:t>
            </a:r>
            <a:r>
              <a:rPr lang="en-US" dirty="0"/>
              <a:t>.</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e. While verifying the security offered for agricultural loans, it is to be confirmed that the security is legally enforceable. Standing crops and agricultural machinery and implements are secured by a hypothecation charge, while the agricultural land is secured by a mortgage charge. </a:t>
            </a:r>
            <a:r>
              <a:rPr lang="en-US" dirty="0">
                <a:solidFill>
                  <a:srgbClr val="C00000"/>
                </a:solidFill>
              </a:rPr>
              <a:t>Auditors have to ensure that amongst others, the following has been duly taken on record by the banks:</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1. Copy of the land revenue extracts.</a:t>
            </a:r>
            <a:br>
              <a:rPr lang="en-US" dirty="0"/>
            </a:br>
            <a:r>
              <a:rPr lang="en-US" dirty="0"/>
              <a:t>2. Land Tax Assessment and payment receipt.</a:t>
            </a:r>
            <a:br>
              <a:rPr lang="en-US" dirty="0"/>
            </a:br>
            <a:r>
              <a:rPr lang="en-US" dirty="0"/>
              <a:t>3. Copy of record with sub registrar (wherever applicable)</a:t>
            </a:r>
            <a:br>
              <a:rPr lang="en-US" dirty="0"/>
            </a:br>
            <a:r>
              <a:rPr lang="en-US" dirty="0"/>
              <a:t>4. Original copies of the title deeds</a:t>
            </a:r>
            <a:br>
              <a:rPr lang="en-US" dirty="0"/>
            </a:br>
            <a:r>
              <a:rPr lang="en-US" dirty="0"/>
              <a:t>5. Search of title deeds and Legal opinion from the advocate on the Bank’s approved panel</a:t>
            </a:r>
            <a:br>
              <a:rPr lang="en-US" dirty="0"/>
            </a:br>
            <a:r>
              <a:rPr lang="en-US" dirty="0"/>
              <a:t>6. Valuation of land from a </a:t>
            </a:r>
            <a:r>
              <a:rPr lang="en-US" dirty="0" err="1"/>
              <a:t>valuer</a:t>
            </a:r>
            <a:r>
              <a:rPr lang="en-US" dirty="0"/>
              <a:t> on the Bank’s approved panel.</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solidFill>
                  <a:srgbClr val="FF0000"/>
                </a:solidFill>
              </a:rPr>
              <a:t>Objective </a:t>
            </a:r>
          </a:p>
          <a:p>
            <a:endParaRPr lang="en-US" dirty="0"/>
          </a:p>
          <a:p>
            <a:r>
              <a:rPr lang="en-IN" dirty="0"/>
              <a:t>Objective of priority sector lending program is to ensure adequate fund flows to some of the vulnerable sectors of the economy, which may not be attractive for the banks from the point of view of profitability.</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a:t>f. Loans granted to farmers against the security of NSC, KVP or Fixed Deposits of Banks, which has been </a:t>
            </a:r>
            <a:r>
              <a:rPr lang="en-US" dirty="0" err="1"/>
              <a:t>utilised</a:t>
            </a:r>
            <a:r>
              <a:rPr lang="en-US" dirty="0"/>
              <a:t> for agricultural purposes, is allowed to be classified under the category of finance to agriculture.</a:t>
            </a:r>
            <a:br>
              <a:rPr lang="en-US" dirty="0"/>
            </a:br>
            <a:r>
              <a:rPr lang="en-US" dirty="0"/>
              <a:t>However, auditors should carefully verify the loan documents and other supporting documents to ensure that non-agricultural loans are not classified as Agricultural Finance.</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dirty="0"/>
              <a:t>g. Agricultural Advances are required to be serviced through </a:t>
            </a:r>
            <a:r>
              <a:rPr lang="en-US" dirty="0" err="1"/>
              <a:t>realisation</a:t>
            </a:r>
            <a:r>
              <a:rPr lang="en-US" dirty="0"/>
              <a:t> of sale proceeds to crop. Auditors should be skeptical about the nature and timing credits coming in to service the agricultural loans and ensure that they are from genuine sources.</a:t>
            </a:r>
          </a:p>
          <a:p>
            <a:pPr algn="just"/>
            <a:r>
              <a:rPr lang="en-US" dirty="0"/>
              <a:t>h. Ask about the nature of produce in the area ( Rabi and </a:t>
            </a:r>
            <a:r>
              <a:rPr lang="en-US" dirty="0" err="1"/>
              <a:t>Kharif</a:t>
            </a:r>
            <a:r>
              <a:rPr lang="en-US" dirty="0"/>
              <a:t> or </a:t>
            </a:r>
            <a:r>
              <a:rPr lang="en-US" dirty="0" err="1"/>
              <a:t>Ek</a:t>
            </a:r>
            <a:r>
              <a:rPr lang="en-US" dirty="0"/>
              <a:t> </a:t>
            </a:r>
            <a:r>
              <a:rPr lang="en-US" dirty="0" err="1"/>
              <a:t>Fasli</a:t>
            </a:r>
            <a:r>
              <a:rPr lang="en-US" dirty="0"/>
              <a:t> or Do </a:t>
            </a:r>
            <a:r>
              <a:rPr lang="en-US" dirty="0" err="1"/>
              <a:t>Fasli</a:t>
            </a:r>
            <a:r>
              <a:rPr lang="en-US" dirty="0"/>
              <a:t> or Teen </a:t>
            </a:r>
            <a:r>
              <a:rPr lang="en-US" dirty="0" err="1"/>
              <a:t>Fasli</a:t>
            </a:r>
            <a:r>
              <a:rPr lang="en-US" dirty="0"/>
              <a:t> Land)</a:t>
            </a:r>
          </a:p>
          <a:p>
            <a:pPr algn="just"/>
            <a:r>
              <a:rPr lang="en-US" dirty="0" err="1"/>
              <a:t>i</a:t>
            </a:r>
            <a:r>
              <a:rPr lang="en-US" dirty="0"/>
              <a:t>. Ask about the work sheet of Branch for calculation of Loan. </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a:t>J. Find Bank has disbursed loan in single installment or as per FASAL calculation. </a:t>
            </a:r>
          </a:p>
          <a:p>
            <a:pPr algn="just"/>
            <a:r>
              <a:rPr lang="en-US" dirty="0"/>
              <a:t>K. As Audit guidance point no C above it is clear that disbursement of loan should be as per requirement but generally found Bank disburse whole amount in first installment Not as per FASAL Production, this point should be reported</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b="1" dirty="0"/>
              <a:t>L. Due diligence and Assessment of Requirements</a:t>
            </a:r>
            <a:endParaRPr lang="en-US" dirty="0"/>
          </a:p>
          <a:p>
            <a:pPr algn="just"/>
            <a:r>
              <a:rPr lang="en-US" dirty="0"/>
              <a:t>(Adherence of bank’s credit policy/guidelines)</a:t>
            </a:r>
          </a:p>
          <a:p>
            <a:pPr algn="just"/>
            <a:r>
              <a:rPr lang="en-US" dirty="0"/>
              <a:t>To check whether</a:t>
            </a:r>
          </a:p>
          <a:p>
            <a:pPr algn="just"/>
            <a:r>
              <a:rPr lang="en-US" b="1" dirty="0"/>
              <a:t>(</a:t>
            </a:r>
            <a:r>
              <a:rPr lang="en-US" b="1" dirty="0" err="1"/>
              <a:t>i</a:t>
            </a:r>
            <a:r>
              <a:rPr lang="en-US" b="1" dirty="0"/>
              <a:t>)</a:t>
            </a:r>
            <a:r>
              <a:rPr lang="en-US" dirty="0"/>
              <a:t> necessary due diligence (i.e. pre-inspection report, lawyer search report, report of credit information company, copy of </a:t>
            </a:r>
            <a:r>
              <a:rPr lang="en-US" dirty="0" err="1"/>
              <a:t>khasra</a:t>
            </a:r>
            <a:r>
              <a:rPr lang="en-US" dirty="0"/>
              <a:t> and </a:t>
            </a:r>
            <a:r>
              <a:rPr lang="en-US" dirty="0" err="1"/>
              <a:t>khatauni</a:t>
            </a:r>
            <a:r>
              <a:rPr lang="en-US" dirty="0"/>
              <a:t>) as per bank’s policy has been carried out;</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endParaRPr lang="en-US" b="1" dirty="0"/>
          </a:p>
          <a:p>
            <a:pPr algn="just"/>
            <a:r>
              <a:rPr lang="en-US" b="1" dirty="0"/>
              <a:t>(ii)</a:t>
            </a:r>
            <a:r>
              <a:rPr lang="en-US" dirty="0"/>
              <a:t> credit limits (short term farm credit and term loan components) are assessed on the basis of relevant criteria as per bank’s policy, such as operational land holding, cropping pattern and current scale of finance; and</a:t>
            </a:r>
          </a:p>
          <a:p>
            <a:pPr algn="just"/>
            <a:endParaRPr lang="en-US" b="1" dirty="0"/>
          </a:p>
          <a:p>
            <a:pPr algn="just"/>
            <a:r>
              <a:rPr lang="en-US" b="1" dirty="0"/>
              <a:t>(iii)</a:t>
            </a:r>
            <a:r>
              <a:rPr lang="en-US" dirty="0"/>
              <a:t> RBI guidelines on revised KCC scheme have been adhered meticulously.</a:t>
            </a:r>
          </a:p>
          <a:p>
            <a:pPr algn="just"/>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i="1" dirty="0">
                <a:hlinkClick r:id="rId2"/>
              </a:rPr>
              <a:t>FIDD.CO.FSD.BC.No.6/05.05.010/2018-19 July 4, 2018 RBI Master Circular</a:t>
            </a:r>
            <a:r>
              <a:rPr lang="en-US" i="1" dirty="0"/>
              <a:t> – </a:t>
            </a:r>
          </a:p>
          <a:p>
            <a:endParaRPr lang="en-US" i="1" dirty="0"/>
          </a:p>
          <a:p>
            <a:pPr>
              <a:buNone/>
            </a:pPr>
            <a:r>
              <a:rPr lang="en-US" i="1" dirty="0"/>
              <a:t>  </a:t>
            </a:r>
            <a:r>
              <a:rPr lang="en-US" i="1" dirty="0" err="1"/>
              <a:t>Kisan</a:t>
            </a:r>
            <a:r>
              <a:rPr lang="en-US" i="1" dirty="0"/>
              <a:t> Credit Card (KCC) Scheme and revised KCC Scheme announced by Govt. of India on December 18, 2022.</a:t>
            </a:r>
            <a:endParaRPr lang="en-US"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Disbursement and Documentation</a:t>
            </a:r>
            <a:endParaRPr lang="en-US" dirty="0"/>
          </a:p>
          <a:p>
            <a:r>
              <a:rPr lang="en-US" dirty="0"/>
              <a:t>To check whether</a:t>
            </a:r>
          </a:p>
          <a:p>
            <a:endParaRPr lang="en-US" b="1" dirty="0"/>
          </a:p>
          <a:p>
            <a:pPr algn="just"/>
            <a:r>
              <a:rPr lang="en-US" b="1" dirty="0"/>
              <a:t>(</a:t>
            </a:r>
            <a:r>
              <a:rPr lang="en-US" b="1" dirty="0" err="1"/>
              <a:t>i</a:t>
            </a:r>
            <a:r>
              <a:rPr lang="en-US" b="1" dirty="0"/>
              <a:t>)</a:t>
            </a:r>
            <a:r>
              <a:rPr lang="en-US" dirty="0"/>
              <a:t> disbursement has been made to borrower’s SB account/as per bank’s guidelines/directly to vendor;</a:t>
            </a:r>
          </a:p>
          <a:p>
            <a:pPr algn="just"/>
            <a:r>
              <a:rPr lang="en-US" b="1" dirty="0"/>
              <a:t>(ii)</a:t>
            </a:r>
            <a:r>
              <a:rPr lang="en-US" dirty="0"/>
              <a:t> mandatory crop insurance premium has been paid through KCC accounts; and</a:t>
            </a:r>
          </a:p>
          <a:p>
            <a:pPr algn="just"/>
            <a:r>
              <a:rPr lang="en-US" b="1" dirty="0"/>
              <a:t>(iii)</a:t>
            </a:r>
            <a:r>
              <a:rPr lang="en-US" dirty="0"/>
              <a:t> Necessary documentation has been duly completed and held on records such as</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declaration from borrower for noting charge in land revenue records and mortgage of land</a:t>
            </a:r>
          </a:p>
          <a:p>
            <a:pPr algn="just"/>
            <a:r>
              <a:rPr lang="en-US" dirty="0"/>
              <a:t>hypothecation of crop and mortgage of agricultural land, if required, per bank’s policy</a:t>
            </a:r>
          </a:p>
          <a:p>
            <a:pPr algn="just"/>
            <a:r>
              <a:rPr lang="en-US" dirty="0"/>
              <a:t>noting of charge in land revenue records</a:t>
            </a:r>
          </a:p>
          <a:p>
            <a:pPr algn="just"/>
            <a:r>
              <a:rPr lang="en-US" dirty="0"/>
              <a:t>simple registration of mortgage (SRM) of land, if mortgaged, with sub-registrar.</a:t>
            </a:r>
          </a:p>
          <a:p>
            <a:pPr algn="just"/>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fontAlgn="t" latinLnBrk="1"/>
            <a:endParaRPr lang="en-US" b="1" dirty="0">
              <a:solidFill>
                <a:srgbClr val="C00000"/>
              </a:solidFill>
            </a:endParaRPr>
          </a:p>
          <a:p>
            <a:pPr fontAlgn="t" latinLnBrk="1"/>
            <a:r>
              <a:rPr lang="en-US" b="1" dirty="0">
                <a:solidFill>
                  <a:srgbClr val="C00000"/>
                </a:solidFill>
              </a:rPr>
              <a:t>Audit Hints</a:t>
            </a:r>
          </a:p>
          <a:p>
            <a:pPr fontAlgn="t" latinLnBrk="1">
              <a:buNone/>
            </a:pPr>
            <a:r>
              <a:rPr lang="en-US" b="1" dirty="0"/>
              <a:t>:</a:t>
            </a:r>
            <a:endParaRPr lang="en-US" dirty="0"/>
          </a:p>
          <a:p>
            <a:pPr fontAlgn="t" latinLnBrk="1">
              <a:buNone/>
            </a:pPr>
            <a:r>
              <a:rPr lang="en-US" dirty="0">
                <a:solidFill>
                  <a:srgbClr val="0070C0"/>
                </a:solidFill>
              </a:rPr>
              <a:t>1.  In terms of RBI Circular FIDD CO. FSD BC No  13/05.05.010/2018-19 dated Feb 07, 2019, no collateral (i.e. mortgage on agricultural land) is required for agricultural loans </a:t>
            </a:r>
          </a:p>
          <a:p>
            <a:pPr fontAlgn="t" latinLnBrk="1">
              <a:buNone/>
            </a:pPr>
            <a:r>
              <a:rPr lang="en-US" dirty="0">
                <a:solidFill>
                  <a:srgbClr val="0070C0"/>
                </a:solidFill>
              </a:rPr>
              <a:t>  </a:t>
            </a:r>
            <a:r>
              <a:rPr lang="en-US" dirty="0" err="1">
                <a:solidFill>
                  <a:srgbClr val="0070C0"/>
                </a:solidFill>
              </a:rPr>
              <a:t>upto</a:t>
            </a:r>
            <a:r>
              <a:rPr lang="en-US" dirty="0">
                <a:solidFill>
                  <a:srgbClr val="0070C0"/>
                </a:solidFill>
              </a:rPr>
              <a:t>  Rs 1.60 </a:t>
            </a:r>
            <a:r>
              <a:rPr lang="en-US" dirty="0" err="1">
                <a:solidFill>
                  <a:srgbClr val="0070C0"/>
                </a:solidFill>
              </a:rPr>
              <a:t>lakh</a:t>
            </a:r>
            <a:r>
              <a:rPr lang="en-US" dirty="0">
                <a:solidFill>
                  <a:srgbClr val="0070C0"/>
                </a:solidFill>
              </a:rPr>
              <a:t>.</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fontAlgn="t" latinLnBrk="1"/>
            <a:r>
              <a:rPr lang="en-US" b="1" dirty="0"/>
              <a:t>2. </a:t>
            </a:r>
            <a:r>
              <a:rPr lang="en-US" dirty="0"/>
              <a:t>KCC facility has been extended to Animal </a:t>
            </a:r>
          </a:p>
          <a:p>
            <a:pPr algn="just" fontAlgn="t" latinLnBrk="1">
              <a:buNone/>
            </a:pPr>
            <a:r>
              <a:rPr lang="en-US" dirty="0"/>
              <a:t>  Husbandry farmers and Fisheries for working capital (</a:t>
            </a:r>
            <a:r>
              <a:rPr lang="en-US" dirty="0">
                <a:hlinkClick r:id="rId2"/>
              </a:rPr>
              <a:t>FIDD. CO. FSD. BC. 12/05.05,010/2018-19</a:t>
            </a:r>
            <a:r>
              <a:rPr lang="en-US" dirty="0"/>
              <a:t> dated Feb 04 2019) updated 18 </a:t>
            </a:r>
          </a:p>
          <a:p>
            <a:pPr algn="just" fontAlgn="t" latinLnBrk="1">
              <a:buNone/>
            </a:pPr>
            <a:r>
              <a:rPr lang="en-US" dirty="0"/>
              <a:t>  February 2022 vide RBI circular No. ‘FIDD.CO.FSD. BC.No.6/05.05.010/2022-23’ to be </a:t>
            </a:r>
          </a:p>
          <a:p>
            <a:pPr algn="just" fontAlgn="t" latinLnBrk="1">
              <a:buNone/>
            </a:pPr>
            <a:r>
              <a:rPr lang="en-US" dirty="0"/>
              <a:t>   added.</a:t>
            </a:r>
          </a:p>
          <a:p>
            <a:pPr algn="just" fontAlgn="t" latinLnBrk="1"/>
            <a:r>
              <a:rPr lang="en-US" b="1" dirty="0"/>
              <a:t>3.</a:t>
            </a:r>
            <a:r>
              <a:rPr lang="en-US" dirty="0"/>
              <a:t> Check few account statements for potential </a:t>
            </a:r>
          </a:p>
          <a:p>
            <a:pPr algn="just" fontAlgn="t" latinLnBrk="1">
              <a:buNone/>
            </a:pPr>
            <a:r>
              <a:rPr lang="en-US" dirty="0"/>
              <a:t>   transfer of disbursement to intermediary </a:t>
            </a:r>
          </a:p>
          <a:p>
            <a:pPr algn="just" fontAlgn="t" latinLnBrk="1">
              <a:buNone/>
            </a:pPr>
            <a:r>
              <a:rPr lang="en-US" dirty="0"/>
              <a:t>  account or  to close the existing NPA KCC </a:t>
            </a:r>
          </a:p>
          <a:p>
            <a:pPr algn="just" fontAlgn="t" latinLnBrk="1">
              <a:buNone/>
            </a:pPr>
            <a:r>
              <a:rPr lang="en-US" dirty="0"/>
              <a:t>  account, if any.</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b="1" dirty="0">
                <a:solidFill>
                  <a:srgbClr val="FF0000"/>
                </a:solidFill>
              </a:rPr>
              <a:t>Salient features of the revised guidelines</a:t>
            </a:r>
          </a:p>
          <a:p>
            <a:pPr>
              <a:buNone/>
            </a:pPr>
            <a:r>
              <a:rPr lang="mr-IN" b="1" dirty="0">
                <a:solidFill>
                  <a:srgbClr val="FF0000"/>
                </a:solidFill>
              </a:rPr>
              <a:t>	</a:t>
            </a:r>
            <a:r>
              <a:rPr lang="en-US" b="1" dirty="0">
                <a:solidFill>
                  <a:srgbClr val="FF0000"/>
                </a:solidFill>
              </a:rPr>
              <a:t>  TARGET</a:t>
            </a:r>
          </a:p>
          <a:p>
            <a:pPr marL="624078" indent="-514350" algn="just">
              <a:buAutoNum type="arabicPeriod"/>
            </a:pPr>
            <a:r>
              <a:rPr lang="en-US" dirty="0"/>
              <a:t>Target for lending to total priority sector and weaker section will continue as 40 per cent and 10 per cent, respectively, of Adjusted Net Bank Credit (ANBC) or credit equivalent of off-balance sheet exposure, whichever is higher, as hitherto. </a:t>
            </a:r>
          </a:p>
          <a:p>
            <a:pPr marL="624078" indent="-514350" algn="just">
              <a:buAutoNum type="arabicPeriod"/>
            </a:pPr>
            <a:r>
              <a:rPr lang="en-US" dirty="0"/>
              <a:t>Agriculture: Distinction between direct and indirect agriculture is dispensed with. </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err="1">
                <a:solidFill>
                  <a:srgbClr val="0070C0"/>
                </a:solidFill>
              </a:rPr>
              <a:t>Kharif</a:t>
            </a:r>
            <a:r>
              <a:rPr lang="en-US" b="1" dirty="0">
                <a:solidFill>
                  <a:srgbClr val="0070C0"/>
                </a:solidFill>
              </a:rPr>
              <a:t> Crops</a:t>
            </a:r>
          </a:p>
          <a:p>
            <a:endParaRPr lang="en-US" dirty="0"/>
          </a:p>
          <a:p>
            <a:pPr algn="just"/>
            <a:r>
              <a:rPr lang="en-US" dirty="0"/>
              <a:t>These crops are sown at the commencement of rainy season in June and are harvested in the autumn season in the beginning of  November. </a:t>
            </a:r>
          </a:p>
          <a:p>
            <a:pPr algn="just"/>
            <a:r>
              <a:rPr lang="en-US" dirty="0"/>
              <a:t>The principal products are rice, maize, cotton, jute, tobacco, groundnut, castor, </a:t>
            </a:r>
            <a:r>
              <a:rPr lang="en-US" dirty="0" err="1"/>
              <a:t>seasame</a:t>
            </a:r>
            <a:r>
              <a:rPr lang="en-US" dirty="0"/>
              <a:t> </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solidFill>
                  <a:srgbClr val="0070C0"/>
                </a:solidFill>
              </a:rPr>
              <a:t>Rabi crops</a:t>
            </a:r>
          </a:p>
          <a:p>
            <a:endParaRPr lang="en-US" dirty="0"/>
          </a:p>
          <a:p>
            <a:r>
              <a:rPr lang="en-US" dirty="0"/>
              <a:t>These are sown in the winter season (October November) and harvested in the beginning of summer (March, April)</a:t>
            </a:r>
          </a:p>
          <a:p>
            <a:endParaRPr lang="en-US" dirty="0"/>
          </a:p>
          <a:p>
            <a:r>
              <a:rPr lang="en-US" dirty="0"/>
              <a:t>The main products of the Rabi crops are  wheat, barley, gram, linseed, mustard</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b="1" dirty="0">
                <a:solidFill>
                  <a:srgbClr val="0070C0"/>
                </a:solidFill>
              </a:rPr>
              <a:t>Crop	    Season	Sowing	   Harvesting </a:t>
            </a:r>
          </a:p>
          <a:p>
            <a:endParaRPr lang="en-US" dirty="0"/>
          </a:p>
          <a:p>
            <a:r>
              <a:rPr lang="en-US" dirty="0"/>
              <a:t>PADDY       KHARIF   JUNE-JULY      OCT-NOV BAJRA         KHARIF   JUNE-JULY      SEP-DEC 7 WHEAT       RABI       OCT-DEC        FEB-APR 7 TUR            KHARIF   JUNE-JULY      NOV-JAN 8</a:t>
            </a:r>
            <a:br>
              <a:rPr lang="en-US" dirty="0"/>
            </a:br>
            <a:r>
              <a:rPr lang="en-US" dirty="0"/>
              <a:t> MUNG        KHARIF   JUNE-JULY     SEP-OCT 6 SOYABEAN  KHARIF   JUNE-JULY     OCT-NOV 6 GRAM         RABI        OCT-DEC       FEB-APR 7 MASUR        RABI       SEP-NOV        FEB-APR 8</a:t>
            </a:r>
          </a:p>
          <a:p>
            <a:r>
              <a:rPr lang="en-US" dirty="0"/>
              <a:t>PULSES 	    RABI 	OCT-NOV       MAR-APR 7 PEA             RABI       OCT-NOV       MAR-APR 7 </a:t>
            </a:r>
            <a:br>
              <a:rPr lang="en-US" dirty="0"/>
            </a:br>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solidFill>
                  <a:srgbClr val="0070C0"/>
                </a:solidFill>
              </a:rPr>
              <a:t>Crop	    Season	  Sowing	   Harvesting </a:t>
            </a:r>
          </a:p>
          <a:p>
            <a:r>
              <a:rPr lang="en-US" dirty="0"/>
              <a:t>Ground Nut     JUNE-JULY           SEP-OCT 6 LINSEED     RABI        OCT-NOV   MAR-APR 7 SESAME      KHARIF   JUNE-JULY   OCT-NOV 6 SUNFLOWR KHARIF   JUNE-AUG   SEP-NOV 6 SUN FLOWER   RABI   OCT JAN 6     </a:t>
            </a:r>
          </a:p>
          <a:p>
            <a:r>
              <a:rPr lang="en-US" dirty="0"/>
              <a:t>SUN FLOWER   \</a:t>
            </a:r>
          </a:p>
          <a:p>
            <a:r>
              <a:rPr lang="en-US" dirty="0"/>
              <a:t>SUMMER/SPRING       FEB             APR-MAY 6 CASTOR     KHARIF    JUL-AUG     JAN-FEB 8 MUSTARD   RABI      OCT FEB-     MAR 6 </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solidFill>
                  <a:srgbClr val="0070C0"/>
                </a:solidFill>
              </a:rPr>
              <a:t>Crop	    Season	  Sowing	   Harvesting </a:t>
            </a:r>
          </a:p>
          <a:p>
            <a:endParaRPr lang="en-US" b="1" dirty="0">
              <a:solidFill>
                <a:srgbClr val="0070C0"/>
              </a:solidFill>
            </a:endParaRPr>
          </a:p>
          <a:p>
            <a:r>
              <a:rPr lang="en-US" dirty="0"/>
              <a:t>TORIA         RABI       SEP DEC-      JAN 6  </a:t>
            </a:r>
          </a:p>
          <a:p>
            <a:r>
              <a:rPr lang="en-US" dirty="0"/>
              <a:t>MAIZE         KHARIF   JUN-JUL       AUG-DEC 7 SUGARCANE  </a:t>
            </a:r>
          </a:p>
          <a:p>
            <a:r>
              <a:rPr lang="en-US" dirty="0"/>
              <a:t>LONG DURATION       OCT-APR   OCT-MAR18 COTTON     KHARIF    MAY-JUNE OCT-DEC 8 </a:t>
            </a:r>
          </a:p>
          <a:p>
            <a:r>
              <a:rPr lang="en-US" dirty="0"/>
              <a:t>BANANA 12 </a:t>
            </a:r>
          </a:p>
          <a:p>
            <a:r>
              <a:rPr lang="en-US" dirty="0"/>
              <a:t>VEGETABLES 8</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a:solidFill>
                  <a:srgbClr val="0070C0"/>
                </a:solidFill>
              </a:rPr>
              <a:t>Agricultural Debt Relief / Waiver Schemes </a:t>
            </a:r>
          </a:p>
          <a:p>
            <a:pPr algn="just"/>
            <a:r>
              <a:rPr lang="en-US" dirty="0"/>
              <a:t>There are various state and central government debt waiver / relief schemes which are implemented for providing relief to the affected agriculture borrowers. An auditor is advised to go through the schemes so declared and implemented by state / central government for providing agricultural debt relief / waiver as the case may be and consider the same in terms of eligible loans under the scheme, amount of relief / waiver provided, asset classification norms and accounting. </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b="1" dirty="0">
                <a:solidFill>
                  <a:srgbClr val="0070C0"/>
                </a:solidFill>
              </a:rPr>
              <a:t>Audit Procedure</a:t>
            </a:r>
            <a:r>
              <a:rPr lang="en-US" b="1" dirty="0"/>
              <a:t> </a:t>
            </a:r>
          </a:p>
          <a:p>
            <a:pPr algn="just"/>
            <a:r>
              <a:rPr lang="en-US" dirty="0"/>
              <a:t>Obtain the copy of relevant schemes and bank’s circular in this regard. </a:t>
            </a:r>
          </a:p>
          <a:p>
            <a:pPr algn="just"/>
            <a:r>
              <a:rPr lang="en-US" dirty="0"/>
              <a:t>Obtain list of eligible borrowers with outstanding balance. </a:t>
            </a:r>
          </a:p>
          <a:p>
            <a:pPr algn="just"/>
            <a:r>
              <a:rPr lang="en-US" dirty="0"/>
              <a:t>Check the claim amount statement submitted to RO/ZO for claiming the same. </a:t>
            </a:r>
          </a:p>
          <a:p>
            <a:pPr algn="just"/>
            <a:r>
              <a:rPr lang="en-US" dirty="0"/>
              <a:t>Check the accounting entries passed for the credit of eligible amount in the account of the borrower..</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Verify the accounting of interest and other charges to be borne by the landing institution as per the scheme </a:t>
            </a:r>
          </a:p>
          <a:p>
            <a:pPr algn="just"/>
            <a:r>
              <a:rPr lang="en-US" dirty="0"/>
              <a:t>Ensure reporting requirement as per closing instructions of the bank. </a:t>
            </a:r>
          </a:p>
          <a:p>
            <a:pPr algn="just"/>
            <a:r>
              <a:rPr lang="en-US" dirty="0"/>
              <a:t>Obtain written representation from the management about the scheme and its applicability including cutoff amount and period of loan disbursed</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solidFill>
                  <a:srgbClr val="FF0000"/>
                </a:solidFill>
              </a:rPr>
              <a:t>Verification</a:t>
            </a:r>
            <a:r>
              <a:rPr lang="en-US" dirty="0"/>
              <a:t>:</a:t>
            </a:r>
          </a:p>
          <a:p>
            <a:pPr algn="just"/>
            <a:r>
              <a:rPr lang="en-US" dirty="0"/>
              <a:t>a) Visits</a:t>
            </a:r>
          </a:p>
          <a:p>
            <a:pPr algn="just"/>
            <a:r>
              <a:rPr lang="en-US" dirty="0"/>
              <a:t>b) Verification of history of borrower and guarantors</a:t>
            </a:r>
          </a:p>
          <a:p>
            <a:pPr algn="just"/>
            <a:r>
              <a:rPr lang="en-US" dirty="0"/>
              <a:t>c) How to read 7/12 extract and 8A extract</a:t>
            </a:r>
          </a:p>
          <a:p>
            <a:pPr algn="just"/>
            <a:r>
              <a:rPr lang="en-US" dirty="0"/>
              <a:t>d) Inspection reports</a:t>
            </a:r>
          </a:p>
          <a:p>
            <a:r>
              <a:rPr lang="en-US" dirty="0"/>
              <a:t>e) Compliance of terms and sanction</a:t>
            </a:r>
          </a:p>
          <a:p>
            <a:r>
              <a:rPr lang="en-US" dirty="0"/>
              <a:t>d) Operation of account with special reference to payments and receipts</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b="1" dirty="0">
                <a:solidFill>
                  <a:srgbClr val="FF0000"/>
                </a:solidFill>
              </a:rPr>
              <a:t>What is 7/12 Extract</a:t>
            </a:r>
            <a:r>
              <a:rPr lang="en-US" b="1" dirty="0"/>
              <a:t>:</a:t>
            </a:r>
          </a:p>
          <a:p>
            <a:pPr algn="just">
              <a:buNone/>
            </a:pPr>
            <a:endParaRPr lang="en-US" b="1" dirty="0"/>
          </a:p>
          <a:p>
            <a:pPr algn="just"/>
            <a:r>
              <a:rPr lang="en-US" dirty="0"/>
              <a:t>The </a:t>
            </a:r>
            <a:r>
              <a:rPr lang="en-US" b="1" dirty="0"/>
              <a:t>7/12 extract</a:t>
            </a:r>
            <a:r>
              <a:rPr lang="en-US" dirty="0"/>
              <a:t> is </a:t>
            </a:r>
            <a:r>
              <a:rPr lang="en-US" b="1" dirty="0"/>
              <a:t>named</a:t>
            </a:r>
            <a:r>
              <a:rPr lang="en-US" dirty="0"/>
              <a:t> after the two forms that are used to collect the information for the </a:t>
            </a:r>
            <a:r>
              <a:rPr lang="en-US" b="1" dirty="0"/>
              <a:t>extract</a:t>
            </a:r>
            <a:r>
              <a:rPr lang="en-US" dirty="0"/>
              <a:t>: Village </a:t>
            </a:r>
          </a:p>
          <a:p>
            <a:pPr algn="just"/>
            <a:r>
              <a:rPr lang="en-US" dirty="0">
                <a:solidFill>
                  <a:srgbClr val="C00000"/>
                </a:solidFill>
              </a:rPr>
              <a:t>Form VII where it records the entire details of </a:t>
            </a:r>
            <a:r>
              <a:rPr lang="en-US" b="1" dirty="0">
                <a:solidFill>
                  <a:srgbClr val="C00000"/>
                </a:solidFill>
              </a:rPr>
              <a:t>owner and owner rights</a:t>
            </a:r>
            <a:r>
              <a:rPr lang="en-US" dirty="0">
                <a:solidFill>
                  <a:srgbClr val="C00000"/>
                </a:solidFill>
              </a:rPr>
              <a:t>. </a:t>
            </a:r>
          </a:p>
          <a:p>
            <a:pPr algn="just"/>
            <a:r>
              <a:rPr lang="en-US" dirty="0">
                <a:solidFill>
                  <a:srgbClr val="C00000"/>
                </a:solidFill>
              </a:rPr>
              <a:t>Village Form XII which records the </a:t>
            </a:r>
            <a:r>
              <a:rPr lang="en-US" b="1" dirty="0">
                <a:solidFill>
                  <a:srgbClr val="C00000"/>
                </a:solidFill>
              </a:rPr>
              <a:t>agricultural aspects of the land</a:t>
            </a:r>
            <a:endParaRPr lang="en-US" b="1" u="sng" dirty="0">
              <a:solidFill>
                <a:srgbClr val="C00000"/>
              </a:solidFill>
            </a:endParaRPr>
          </a:p>
          <a:p>
            <a:pPr>
              <a:buNone/>
            </a:pPr>
            <a:endParaRPr lang="en-US" u="sng" dirty="0"/>
          </a:p>
          <a:p>
            <a:endParaRPr lang="en-US" u="sng"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just">
              <a:buNone/>
            </a:pPr>
            <a:r>
              <a:rPr lang="en-US" dirty="0"/>
              <a:t>3. Bank loans to food and agro processing units will form part of Agriculture. </a:t>
            </a:r>
          </a:p>
          <a:p>
            <a:pPr algn="just">
              <a:buNone/>
            </a:pPr>
            <a:r>
              <a:rPr lang="en-US" dirty="0"/>
              <a:t>4. Medium Enterprises, Social Infrastructure and Renewable Energy will form part of priority sector. </a:t>
            </a:r>
          </a:p>
          <a:p>
            <a:pPr algn="just">
              <a:buNone/>
            </a:pPr>
            <a:r>
              <a:rPr lang="en-US" dirty="0"/>
              <a:t>5. A target of 7.5 per cent of ANBC or credit equivalent of off-balance sheet exposure, whichever is higher, has been prescribed for </a:t>
            </a:r>
            <a:r>
              <a:rPr lang="en-US" b="1" dirty="0"/>
              <a:t>Micro Enterprises</a:t>
            </a:r>
            <a:r>
              <a:rPr lang="en-US" dirty="0"/>
              <a:t>.</a:t>
            </a:r>
          </a:p>
          <a:p>
            <a:pPr algn="just">
              <a:buNone/>
            </a:pPr>
            <a:r>
              <a:rPr lang="en-US" dirty="0"/>
              <a:t>6.Education:  Distinction between loans for education in India and abroad is dispensed with.</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a:solidFill>
                  <a:srgbClr val="FF0000"/>
                </a:solidFill>
              </a:rPr>
              <a:t>What extract 12 means?</a:t>
            </a:r>
            <a:endParaRPr lang="en-US" u="sng" dirty="0">
              <a:solidFill>
                <a:srgbClr val="FF0000"/>
              </a:solidFill>
            </a:endParaRPr>
          </a:p>
          <a:p>
            <a:endParaRPr lang="en-US" u="sng" dirty="0"/>
          </a:p>
          <a:p>
            <a:r>
              <a:rPr lang="en-US" dirty="0"/>
              <a:t>Record of Land Rights</a:t>
            </a:r>
            <a:endParaRPr lang="en-US" u="sng" dirty="0"/>
          </a:p>
          <a:p>
            <a:pPr algn="just"/>
            <a:r>
              <a:rPr lang="en-US" dirty="0"/>
              <a:t>The7/12 document or 'Record of Land Rights' is used for looking up the ownership of ancestral land in a village. </a:t>
            </a:r>
          </a:p>
          <a:p>
            <a:pPr algn="just"/>
            <a:r>
              <a:rPr lang="en-US" dirty="0"/>
              <a:t>This also helps in checking for any past disputes or any litigation orders passed affecting the land.</a:t>
            </a:r>
            <a:endParaRPr lang="en-US" u="sng"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b="1" dirty="0">
                <a:solidFill>
                  <a:srgbClr val="FF0000"/>
                </a:solidFill>
              </a:rPr>
              <a:t>What is 8A document?</a:t>
            </a:r>
          </a:p>
          <a:p>
            <a:pPr>
              <a:buNone/>
            </a:pPr>
            <a:endParaRPr lang="en-US" b="1" u="sng" dirty="0">
              <a:solidFill>
                <a:srgbClr val="FF0000"/>
              </a:solidFill>
            </a:endParaRPr>
          </a:p>
          <a:p>
            <a:pPr algn="just"/>
            <a:r>
              <a:rPr lang="en-US" b="1" dirty="0"/>
              <a:t>8</a:t>
            </a:r>
            <a:r>
              <a:rPr lang="en-US" dirty="0"/>
              <a:t>A is a Record of land ownership or your land is recorded in government record along with details such as Village, </a:t>
            </a:r>
            <a:r>
              <a:rPr lang="en-US" dirty="0" err="1"/>
              <a:t>Taluka</a:t>
            </a:r>
            <a:r>
              <a:rPr lang="en-US" dirty="0"/>
              <a:t>, District, Account Number, Total area of land. </a:t>
            </a:r>
            <a:r>
              <a:rPr lang="en-US" b="1" dirty="0"/>
              <a:t>8</a:t>
            </a:r>
            <a:r>
              <a:rPr lang="en-US" dirty="0"/>
              <a:t> A certificate is required with 7/12 certificate for various applications in government sector or private.</a:t>
            </a:r>
            <a:endParaRPr lang="en-US" u="sng"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a:t>How To Read 7/12  extract: (Illustrative)</a:t>
            </a:r>
            <a:endParaRPr lang="en-US" u="sng" dirty="0"/>
          </a:p>
          <a:p>
            <a:pPr algn="just"/>
            <a:r>
              <a:rPr lang="en-US" dirty="0"/>
              <a:t>1)</a:t>
            </a:r>
            <a:r>
              <a:rPr lang="en-US" b="1" i="1" dirty="0" err="1"/>
              <a:t>Gaav</a:t>
            </a:r>
            <a:r>
              <a:rPr lang="en-US" dirty="0"/>
              <a:t>:</a:t>
            </a:r>
            <a:r>
              <a:rPr lang="mr-IN" dirty="0"/>
              <a:t> (गाव)</a:t>
            </a:r>
            <a:r>
              <a:rPr lang="en-US" dirty="0"/>
              <a:t> Village name where the land is located</a:t>
            </a:r>
            <a:endParaRPr lang="en-US" u="sng" dirty="0"/>
          </a:p>
          <a:p>
            <a:pPr algn="just"/>
            <a:r>
              <a:rPr lang="en-US" dirty="0"/>
              <a:t>2) </a:t>
            </a:r>
            <a:r>
              <a:rPr lang="en-US" b="1" i="1" dirty="0" err="1"/>
              <a:t>Tahsil</a:t>
            </a:r>
            <a:r>
              <a:rPr lang="en-US" dirty="0"/>
              <a:t>: </a:t>
            </a:r>
            <a:r>
              <a:rPr lang="mr-IN" dirty="0"/>
              <a:t>(तहशील)</a:t>
            </a:r>
            <a:r>
              <a:rPr lang="en-US" dirty="0"/>
              <a:t>Sub-division of the district</a:t>
            </a:r>
            <a:endParaRPr lang="en-US" u="sng" dirty="0"/>
          </a:p>
          <a:p>
            <a:pPr algn="just"/>
            <a:r>
              <a:rPr lang="en-US" i="1" dirty="0"/>
              <a:t>3) </a:t>
            </a:r>
            <a:r>
              <a:rPr lang="en-US" b="1" i="1" dirty="0" err="1"/>
              <a:t>Bhumapan</a:t>
            </a:r>
            <a:r>
              <a:rPr lang="en-US" i="1" dirty="0"/>
              <a:t> </a:t>
            </a:r>
            <a:r>
              <a:rPr lang="en-US" b="1" i="1" dirty="0" err="1"/>
              <a:t>Kramank</a:t>
            </a:r>
            <a:r>
              <a:rPr lang="en-US" i="1" dirty="0"/>
              <a:t>: </a:t>
            </a:r>
            <a:r>
              <a:rPr lang="mr-IN" i="1" dirty="0"/>
              <a:t>(भू-मापन क्रमांक) </a:t>
            </a:r>
            <a:r>
              <a:rPr lang="en-US" dirty="0"/>
              <a:t>Survey number as provided by the revenue authorities of the state under Rule 3 of Maharashtra Land Revenue Rules, 1969</a:t>
            </a:r>
            <a:endParaRPr lang="en-US" u="sng" dirty="0"/>
          </a:p>
          <a:p>
            <a:pPr algn="just"/>
            <a:r>
              <a:rPr lang="en-US" i="1" dirty="0"/>
              <a:t>4)</a:t>
            </a:r>
            <a:r>
              <a:rPr lang="en-US" b="1" i="1" dirty="0" err="1"/>
              <a:t>Bhumapan</a:t>
            </a:r>
            <a:r>
              <a:rPr lang="en-US" b="1" i="1" dirty="0"/>
              <a:t> </a:t>
            </a:r>
            <a:r>
              <a:rPr lang="en-US" b="1" i="1" dirty="0" err="1"/>
              <a:t>Kramankancha</a:t>
            </a:r>
            <a:r>
              <a:rPr lang="en-US" b="1" i="1" dirty="0"/>
              <a:t> </a:t>
            </a:r>
            <a:r>
              <a:rPr lang="en-US" b="1" i="1" dirty="0" err="1"/>
              <a:t>Upbhivaag</a:t>
            </a:r>
            <a:r>
              <a:rPr lang="en-US" i="1" dirty="0"/>
              <a:t>: </a:t>
            </a:r>
            <a:r>
              <a:rPr lang="mr-IN" i="1" dirty="0"/>
              <a:t>(भू-मापन क्रमांकाचा उपविभाग) </a:t>
            </a:r>
            <a:r>
              <a:rPr lang="en-US" i="1" dirty="0"/>
              <a:t> </a:t>
            </a:r>
            <a:r>
              <a:rPr lang="en-US" dirty="0"/>
              <a:t>Sub-division of survey number</a:t>
            </a:r>
            <a:endParaRPr lang="mr-IN" dirty="0"/>
          </a:p>
          <a:p>
            <a:pPr algn="just"/>
            <a:r>
              <a:rPr lang="en-US" dirty="0"/>
              <a:t>5. </a:t>
            </a:r>
            <a:r>
              <a:rPr lang="en-US" b="1" i="1" dirty="0" err="1"/>
              <a:t>Hissa</a:t>
            </a:r>
            <a:r>
              <a:rPr lang="en-US" b="1" i="1" dirty="0"/>
              <a:t>:: </a:t>
            </a:r>
            <a:r>
              <a:rPr lang="mr-IN" dirty="0"/>
              <a:t>(हिस्सा किंवा पोट हिस्सा) </a:t>
            </a:r>
            <a:r>
              <a:rPr lang="en-US" dirty="0"/>
              <a:t>It deals with portion </a:t>
            </a:r>
            <a:r>
              <a:rPr lang="mr-IN" dirty="0"/>
              <a:t> </a:t>
            </a:r>
            <a:r>
              <a:rPr lang="en-US" dirty="0"/>
              <a:t>in percentage of land owning</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i="1" dirty="0"/>
              <a:t>6)  </a:t>
            </a:r>
            <a:r>
              <a:rPr lang="en-US" b="1" i="1" dirty="0" err="1"/>
              <a:t>Bhudharana</a:t>
            </a:r>
            <a:r>
              <a:rPr lang="en-US" b="1" i="1" dirty="0"/>
              <a:t> </a:t>
            </a:r>
            <a:r>
              <a:rPr lang="en-US" b="1" i="1" dirty="0" err="1"/>
              <a:t>Paddhiti</a:t>
            </a:r>
            <a:r>
              <a:rPr lang="en-US" i="1" dirty="0"/>
              <a:t>:</a:t>
            </a:r>
            <a:r>
              <a:rPr lang="mr-IN" i="1" dirty="0"/>
              <a:t> (भू-धारणा पद्धती)</a:t>
            </a:r>
            <a:r>
              <a:rPr lang="en-US" i="1" dirty="0"/>
              <a:t>  </a:t>
            </a:r>
            <a:r>
              <a:rPr lang="en-US" dirty="0"/>
              <a:t>This denotes the type of occupancy</a:t>
            </a:r>
            <a:r>
              <a:rPr lang="mr-IN" dirty="0"/>
              <a:t> </a:t>
            </a:r>
            <a:r>
              <a:rPr lang="en-US" dirty="0"/>
              <a:t>(</a:t>
            </a:r>
            <a:r>
              <a:rPr lang="mr-IN" dirty="0"/>
              <a:t>भोगवटाधारकाची मालकी)</a:t>
            </a:r>
            <a:r>
              <a:rPr lang="en-US" dirty="0"/>
              <a:t> It is an important column to be taken note of. There are two types of occupants- </a:t>
            </a:r>
            <a:endParaRPr lang="mr-IN" dirty="0"/>
          </a:p>
          <a:p>
            <a:pPr algn="just"/>
            <a:r>
              <a:rPr lang="en-US" dirty="0"/>
              <a:t>Class 1 and </a:t>
            </a:r>
            <a:endParaRPr lang="mr-IN" dirty="0"/>
          </a:p>
          <a:p>
            <a:pPr algn="just"/>
            <a:r>
              <a:rPr lang="mr-IN" dirty="0"/>
              <a:t>Class </a:t>
            </a:r>
            <a:r>
              <a:rPr lang="en-US" dirty="0"/>
              <a:t>2. </a:t>
            </a:r>
            <a:endParaRPr lang="mr-IN" dirty="0"/>
          </a:p>
          <a:p>
            <a:pPr algn="just"/>
            <a:r>
              <a:rPr lang="en-US" dirty="0"/>
              <a:t>Occupant Class 1 is of owners who own the land through ancestral rights or purchase and hence can transfer the agricultural land </a:t>
            </a:r>
            <a:r>
              <a:rPr lang="en-US" dirty="0">
                <a:solidFill>
                  <a:srgbClr val="FF0000"/>
                </a:solidFill>
              </a:rPr>
              <a:t>without the collector's approval</a:t>
            </a:r>
            <a:r>
              <a:rPr lang="en-US" dirty="0"/>
              <a:t>.</a:t>
            </a:r>
            <a:endParaRPr lang="en-US" u="sng"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dirty="0"/>
              <a:t>Occupant Class 2 are the lands given by government to small and marginal farmers or landless laborers or farmers</a:t>
            </a:r>
          </a:p>
          <a:p>
            <a:pPr algn="just"/>
            <a:endParaRPr lang="en-US" dirty="0"/>
          </a:p>
          <a:p>
            <a:pPr algn="just"/>
            <a:r>
              <a:rPr lang="en-US" dirty="0"/>
              <a:t>This category also includes those lands which have been given by government to farmers, tenants or others  who have purchased the land under Bombay Tenancy Act, 1948 or has been assigned by government on such terms and conditions or duration or  for a specific purpose as may have decided. </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Violation of these terms and conditions may result into withdrawing land so given by government. </a:t>
            </a:r>
          </a:p>
          <a:p>
            <a:pPr algn="just"/>
            <a:r>
              <a:rPr lang="en-US" dirty="0"/>
              <a:t>The lands falling in the category of </a:t>
            </a:r>
            <a:r>
              <a:rPr lang="en-US" b="1" dirty="0">
                <a:solidFill>
                  <a:srgbClr val="FF0000"/>
                </a:solidFill>
              </a:rPr>
              <a:t>‘</a:t>
            </a:r>
            <a:r>
              <a:rPr lang="en-US" b="1" dirty="0" err="1">
                <a:solidFill>
                  <a:srgbClr val="FF0000"/>
                </a:solidFill>
              </a:rPr>
              <a:t>Inam</a:t>
            </a:r>
            <a:r>
              <a:rPr lang="en-US" b="1" dirty="0">
                <a:solidFill>
                  <a:srgbClr val="FF0000"/>
                </a:solidFill>
              </a:rPr>
              <a:t>’</a:t>
            </a:r>
            <a:r>
              <a:rPr lang="en-US" dirty="0"/>
              <a:t> or </a:t>
            </a:r>
            <a:r>
              <a:rPr lang="en-US" b="1" dirty="0">
                <a:solidFill>
                  <a:srgbClr val="FF0000"/>
                </a:solidFill>
              </a:rPr>
              <a:t>‘</a:t>
            </a:r>
            <a:r>
              <a:rPr lang="en-US" b="1" dirty="0" err="1">
                <a:solidFill>
                  <a:srgbClr val="FF0000"/>
                </a:solidFill>
              </a:rPr>
              <a:t>vatan</a:t>
            </a:r>
            <a:r>
              <a:rPr lang="en-US" b="1" dirty="0">
                <a:solidFill>
                  <a:srgbClr val="FF0000"/>
                </a:solidFill>
              </a:rPr>
              <a:t>’</a:t>
            </a:r>
            <a:r>
              <a:rPr lang="en-US" dirty="0"/>
              <a:t> fall in this category.</a:t>
            </a:r>
          </a:p>
          <a:p>
            <a:pPr algn="just"/>
            <a:r>
              <a:rPr lang="en-US" dirty="0"/>
              <a:t>Such owners cannot transfer the land by way of sale, exchange, rent out, </a:t>
            </a:r>
            <a:r>
              <a:rPr lang="en-US" b="1" dirty="0">
                <a:solidFill>
                  <a:srgbClr val="FF0000"/>
                </a:solidFill>
              </a:rPr>
              <a:t>mortgage,</a:t>
            </a:r>
            <a:r>
              <a:rPr lang="en-US" dirty="0"/>
              <a:t> gift, donate, lease,  </a:t>
            </a:r>
            <a:r>
              <a:rPr lang="en-US" dirty="0">
                <a:solidFill>
                  <a:srgbClr val="FF0000"/>
                </a:solidFill>
              </a:rPr>
              <a:t>without the permission of  the collector</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i="1" dirty="0"/>
              <a:t>7) </a:t>
            </a:r>
            <a:r>
              <a:rPr lang="en-US" b="1" i="1" dirty="0" err="1"/>
              <a:t>Bhogvatacharache</a:t>
            </a:r>
            <a:r>
              <a:rPr lang="en-US" b="1" i="1" dirty="0"/>
              <a:t> </a:t>
            </a:r>
            <a:r>
              <a:rPr lang="en-US" b="1" i="1" dirty="0" err="1"/>
              <a:t>Naav</a:t>
            </a:r>
            <a:r>
              <a:rPr lang="en-US" dirty="0"/>
              <a:t>:</a:t>
            </a:r>
            <a:r>
              <a:rPr lang="mr-IN" dirty="0"/>
              <a:t> (भोगवटाधारकाचे नाव) </a:t>
            </a:r>
            <a:r>
              <a:rPr lang="en-US" dirty="0"/>
              <a:t> Name of the occupant.</a:t>
            </a:r>
            <a:endParaRPr lang="en-US" u="sng" dirty="0"/>
          </a:p>
          <a:p>
            <a:pPr algn="just"/>
            <a:r>
              <a:rPr lang="en-US" dirty="0"/>
              <a:t>8) </a:t>
            </a:r>
            <a:r>
              <a:rPr lang="en-US" b="1" i="1" dirty="0" err="1"/>
              <a:t>Khate</a:t>
            </a:r>
            <a:r>
              <a:rPr lang="en-US" b="1" i="1" dirty="0"/>
              <a:t> </a:t>
            </a:r>
            <a:r>
              <a:rPr lang="en-US" b="1" i="1" dirty="0" err="1"/>
              <a:t>Kramank</a:t>
            </a:r>
            <a:r>
              <a:rPr lang="en-US" i="1" dirty="0"/>
              <a:t> </a:t>
            </a:r>
            <a:r>
              <a:rPr lang="mr-IN" i="1" dirty="0"/>
              <a:t>(खाते क्रमांक)</a:t>
            </a:r>
            <a:r>
              <a:rPr lang="en-US" i="1" dirty="0"/>
              <a:t>– </a:t>
            </a:r>
            <a:r>
              <a:rPr lang="en-US" dirty="0"/>
              <a:t>This is an account number from </a:t>
            </a:r>
            <a:r>
              <a:rPr lang="en-US" i="1" dirty="0" err="1"/>
              <a:t>Khate</a:t>
            </a:r>
            <a:r>
              <a:rPr lang="en-US" i="1" dirty="0"/>
              <a:t> </a:t>
            </a:r>
            <a:r>
              <a:rPr lang="en-US" i="1" dirty="0" err="1"/>
              <a:t>Pustika</a:t>
            </a:r>
            <a:r>
              <a:rPr lang="en-US" dirty="0"/>
              <a:t> issued under MLR. Every landowner is provided with an account number which states the amount of tax the owner has to pay. Updated every generally 10 years</a:t>
            </a:r>
            <a:endParaRPr lang="en-US" u="sng" dirty="0"/>
          </a:p>
          <a:p>
            <a:pPr algn="just"/>
            <a:r>
              <a:rPr lang="en-US" dirty="0"/>
              <a:t>9) </a:t>
            </a:r>
            <a:r>
              <a:rPr lang="en-US" b="1" i="1" dirty="0" err="1"/>
              <a:t>Kulanche</a:t>
            </a:r>
            <a:r>
              <a:rPr lang="en-US" b="1" i="1" dirty="0"/>
              <a:t> </a:t>
            </a:r>
            <a:r>
              <a:rPr lang="en-US" b="1" i="1" dirty="0" err="1"/>
              <a:t>Naav</a:t>
            </a:r>
            <a:r>
              <a:rPr lang="en-US" dirty="0"/>
              <a:t> –</a:t>
            </a:r>
            <a:r>
              <a:rPr lang="mr-IN" dirty="0"/>
              <a:t>(कुळाचे नाव)</a:t>
            </a:r>
            <a:r>
              <a:rPr lang="en-US" dirty="0"/>
              <a:t> Name of the tenant and their class- contractual tenant or deemed tenant</a:t>
            </a:r>
            <a:endParaRPr lang="en-US" u="sng"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i="1" dirty="0"/>
              <a:t>10) </a:t>
            </a:r>
            <a:r>
              <a:rPr lang="en-US" b="1" i="1" dirty="0" err="1"/>
              <a:t>Shetache</a:t>
            </a:r>
            <a:r>
              <a:rPr lang="en-US" b="1" i="1" dirty="0"/>
              <a:t> </a:t>
            </a:r>
            <a:r>
              <a:rPr lang="en-US" b="1" i="1" dirty="0" err="1"/>
              <a:t>Sthanik</a:t>
            </a:r>
            <a:r>
              <a:rPr lang="en-US" b="1" i="1" dirty="0"/>
              <a:t> </a:t>
            </a:r>
            <a:r>
              <a:rPr lang="en-US" b="1" i="1" dirty="0" err="1"/>
              <a:t>Naav</a:t>
            </a:r>
            <a:r>
              <a:rPr lang="en-US" i="1" dirty="0"/>
              <a:t>- </a:t>
            </a:r>
            <a:r>
              <a:rPr lang="mr-IN" i="1" dirty="0"/>
              <a:t>(शेताचे स्थानिक नाव)</a:t>
            </a:r>
            <a:r>
              <a:rPr lang="en-US" dirty="0"/>
              <a:t> Farmers give names to their field considering its shape or location. For </a:t>
            </a:r>
            <a:r>
              <a:rPr lang="en-US" dirty="0" err="1"/>
              <a:t>eg</a:t>
            </a:r>
            <a:r>
              <a:rPr lang="en-US" dirty="0"/>
              <a:t>. </a:t>
            </a:r>
            <a:r>
              <a:rPr lang="en-US" i="1" dirty="0" err="1"/>
              <a:t>Khachar</a:t>
            </a:r>
            <a:r>
              <a:rPr lang="mr-IN" i="1" dirty="0"/>
              <a:t> (खाचर)</a:t>
            </a:r>
            <a:r>
              <a:rPr lang="en-US" i="1" dirty="0"/>
              <a:t> or </a:t>
            </a:r>
            <a:r>
              <a:rPr lang="en-US" i="1" dirty="0" err="1"/>
              <a:t>valukhaach</a:t>
            </a:r>
            <a:r>
              <a:rPr lang="en-US" i="1" dirty="0"/>
              <a:t> </a:t>
            </a:r>
            <a:r>
              <a:rPr lang="mr-IN" i="1" dirty="0"/>
              <a:t>(वाळू खाच)</a:t>
            </a:r>
            <a:r>
              <a:rPr lang="en-US" i="1" dirty="0"/>
              <a:t> etc</a:t>
            </a:r>
            <a:endParaRPr lang="en-US" i="1" u="sng" dirty="0"/>
          </a:p>
          <a:p>
            <a:pPr algn="just"/>
            <a:r>
              <a:rPr lang="en-US" dirty="0"/>
              <a:t>11) </a:t>
            </a:r>
            <a:r>
              <a:rPr lang="en-US" b="1" i="1" dirty="0" err="1"/>
              <a:t>Lagvadi</a:t>
            </a:r>
            <a:r>
              <a:rPr lang="en-US" b="1" i="1" dirty="0"/>
              <a:t> </a:t>
            </a:r>
            <a:r>
              <a:rPr lang="en-US" b="1" i="1" dirty="0" err="1"/>
              <a:t>Yogaya</a:t>
            </a:r>
            <a:r>
              <a:rPr lang="en-US" b="1" i="1" dirty="0"/>
              <a:t> </a:t>
            </a:r>
            <a:r>
              <a:rPr lang="en-US" b="1" i="1" dirty="0" err="1"/>
              <a:t>Kshetra</a:t>
            </a:r>
            <a:r>
              <a:rPr lang="en-US" i="1" dirty="0"/>
              <a:t> – </a:t>
            </a:r>
            <a:r>
              <a:rPr lang="mr-IN" i="1" dirty="0"/>
              <a:t>(लागवडीयोग्य  क्षेत्र)</a:t>
            </a:r>
            <a:r>
              <a:rPr lang="en-US" dirty="0"/>
              <a:t>Total area fit for cultivation. Whether it is </a:t>
            </a:r>
            <a:r>
              <a:rPr lang="en-US" dirty="0" err="1"/>
              <a:t>Jirayati</a:t>
            </a:r>
            <a:r>
              <a:rPr lang="en-US" dirty="0"/>
              <a:t>, </a:t>
            </a:r>
            <a:r>
              <a:rPr lang="en-US" dirty="0" err="1"/>
              <a:t>bagayati</a:t>
            </a:r>
            <a:r>
              <a:rPr lang="en-US" dirty="0"/>
              <a:t>, Rice paddy is specified. The area is specified in Hectors and  </a:t>
            </a:r>
            <a:r>
              <a:rPr lang="en-US" dirty="0" err="1"/>
              <a:t>Aars</a:t>
            </a:r>
            <a:r>
              <a:rPr lang="en-US" dirty="0"/>
              <a:t> or Acres and </a:t>
            </a:r>
            <a:r>
              <a:rPr lang="en-US" dirty="0" err="1"/>
              <a:t>Gunthas</a:t>
            </a:r>
            <a:r>
              <a:rPr lang="en-US" dirty="0"/>
              <a:t> </a:t>
            </a:r>
            <a:endParaRPr lang="en-US" u="sng" dirty="0"/>
          </a:p>
          <a:p>
            <a:pPr algn="just"/>
            <a:r>
              <a:rPr lang="en-US" dirty="0"/>
              <a:t>12. </a:t>
            </a:r>
            <a:r>
              <a:rPr lang="en-US" b="1" i="1" dirty="0"/>
              <a:t>Pad : </a:t>
            </a:r>
            <a:r>
              <a:rPr lang="mr-IN" b="1" i="1" dirty="0"/>
              <a:t>(पड) </a:t>
            </a:r>
            <a:r>
              <a:rPr lang="en-US" dirty="0"/>
              <a:t>No cultivation in the land</a:t>
            </a:r>
          </a:p>
          <a:p>
            <a:r>
              <a:rPr lang="en-US" dirty="0"/>
              <a:t>13. </a:t>
            </a:r>
            <a:r>
              <a:rPr lang="en-US" b="1" i="1" dirty="0"/>
              <a:t>Peek : </a:t>
            </a:r>
            <a:r>
              <a:rPr lang="mr-IN" b="1" i="1" dirty="0"/>
              <a:t>(पीक पाणी) </a:t>
            </a:r>
            <a:r>
              <a:rPr lang="en-US" dirty="0"/>
              <a:t>Crop details.</a:t>
            </a:r>
            <a:r>
              <a:rPr lang="mr-IN" dirty="0"/>
              <a:t> </a:t>
            </a:r>
            <a:endParaRPr lang="en-US" dirty="0"/>
          </a:p>
          <a:p>
            <a:endParaRPr lang="en-US" dirty="0"/>
          </a:p>
          <a:p>
            <a:pPr algn="just"/>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n-US" dirty="0"/>
              <a:t>14). </a:t>
            </a:r>
            <a:r>
              <a:rPr lang="en-US" b="1" dirty="0"/>
              <a:t>(  )</a:t>
            </a:r>
            <a:r>
              <a:rPr lang="en-US" dirty="0"/>
              <a:t> When the name goes in bracket, either the person is not owner or dead or otherwise has disposed of the land. When the land is transferred, a bracket has been put on the name of the previous owner and new name has been inserted, who will be regarded as present owner. </a:t>
            </a:r>
            <a:r>
              <a:rPr lang="en-US" dirty="0">
                <a:solidFill>
                  <a:srgbClr val="C00000"/>
                </a:solidFill>
              </a:rPr>
              <a:t>Some times there is an entry in circle</a:t>
            </a:r>
            <a:r>
              <a:rPr lang="mr-IN" dirty="0">
                <a:solidFill>
                  <a:srgbClr val="C00000"/>
                </a:solidFill>
              </a:rPr>
              <a:t> with number </a:t>
            </a:r>
            <a:r>
              <a:rPr lang="en-US" dirty="0">
                <a:solidFill>
                  <a:srgbClr val="C00000"/>
                </a:solidFill>
              </a:rPr>
              <a:t>next to the name of land owner, which is called as </a:t>
            </a:r>
            <a:r>
              <a:rPr lang="en-US" dirty="0" err="1">
                <a:solidFill>
                  <a:srgbClr val="C00000"/>
                </a:solidFill>
              </a:rPr>
              <a:t>Ferfaar</a:t>
            </a:r>
            <a:r>
              <a:rPr lang="en-US" dirty="0">
                <a:solidFill>
                  <a:srgbClr val="C00000"/>
                </a:solidFill>
              </a:rPr>
              <a:t> “</a:t>
            </a:r>
            <a:r>
              <a:rPr lang="mr-IN" dirty="0">
                <a:solidFill>
                  <a:srgbClr val="C00000"/>
                </a:solidFill>
              </a:rPr>
              <a:t>फेरफार’</a:t>
            </a:r>
            <a:r>
              <a:rPr lang="en-US" dirty="0">
                <a:solidFill>
                  <a:srgbClr val="C00000"/>
                </a:solidFill>
              </a:rPr>
              <a:t> which gives detailed information about the change. </a:t>
            </a:r>
          </a:p>
          <a:p>
            <a:pPr algn="just"/>
            <a:r>
              <a:rPr lang="en-US" dirty="0"/>
              <a:t>Some times there are pencil entries, which are considered as changes of temporary nature.</a:t>
            </a:r>
            <a:r>
              <a:rPr lang="mr-IN" dirty="0"/>
              <a:t> </a:t>
            </a:r>
            <a:endParaRPr lang="en-US" dirty="0"/>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just">
              <a:buNone/>
            </a:pPr>
            <a:r>
              <a:rPr lang="en-US" dirty="0"/>
              <a:t>15)</a:t>
            </a:r>
            <a:r>
              <a:rPr lang="en-US" b="1" i="1" dirty="0" err="1"/>
              <a:t>Potkharabaa</a:t>
            </a:r>
            <a:r>
              <a:rPr lang="en-US" b="1" i="1" dirty="0"/>
              <a:t>:(</a:t>
            </a:r>
            <a:r>
              <a:rPr lang="mr-IN" b="1" i="1" dirty="0"/>
              <a:t>पो. ख.)</a:t>
            </a:r>
            <a:r>
              <a:rPr lang="en-US" dirty="0"/>
              <a:t>Uncultivable portion of land</a:t>
            </a:r>
            <a:endParaRPr lang="en-US" u="sng" dirty="0"/>
          </a:p>
          <a:p>
            <a:pPr algn="just">
              <a:buNone/>
            </a:pPr>
            <a:r>
              <a:rPr lang="en-US" dirty="0"/>
              <a:t>This is elaborated by </a:t>
            </a:r>
            <a:r>
              <a:rPr lang="en-US" dirty="0" err="1"/>
              <a:t>explaing</a:t>
            </a:r>
            <a:r>
              <a:rPr lang="en-US" dirty="0"/>
              <a:t> how much portion of the uncultivable land is </a:t>
            </a:r>
            <a:r>
              <a:rPr lang="en-US" dirty="0" err="1"/>
              <a:t>uncultivaable</a:t>
            </a:r>
            <a:r>
              <a:rPr lang="en-US" dirty="0"/>
              <a:t> or barren</a:t>
            </a:r>
          </a:p>
          <a:p>
            <a:pPr algn="just">
              <a:buNone/>
            </a:pPr>
            <a:r>
              <a:rPr lang="en-US" dirty="0"/>
              <a:t>Part A talks about </a:t>
            </a:r>
            <a:r>
              <a:rPr lang="en-US" dirty="0" err="1"/>
              <a:t>शेतातील</a:t>
            </a:r>
            <a:r>
              <a:rPr lang="en-US" dirty="0"/>
              <a:t> </a:t>
            </a:r>
            <a:r>
              <a:rPr lang="en-US" dirty="0" err="1"/>
              <a:t>बांध</a:t>
            </a:r>
            <a:r>
              <a:rPr lang="en-US" dirty="0"/>
              <a:t>/</a:t>
            </a:r>
            <a:r>
              <a:rPr lang="en-US" dirty="0" err="1"/>
              <a:t>नाले</a:t>
            </a:r>
            <a:r>
              <a:rPr lang="en-US" dirty="0"/>
              <a:t>/</a:t>
            </a:r>
            <a:r>
              <a:rPr lang="en-US" dirty="0" err="1"/>
              <a:t>खाणी</a:t>
            </a:r>
            <a:r>
              <a:rPr lang="en-US" dirty="0"/>
              <a:t> which means space occupied for water storage/stoppage, canal water route within land,  occupied by stone or other quarries, if any</a:t>
            </a:r>
          </a:p>
          <a:p>
            <a:pPr algn="just">
              <a:buNone/>
            </a:pPr>
            <a:r>
              <a:rPr lang="en-US" dirty="0"/>
              <a:t>Part B talks about space occupied by roads, lake, </a:t>
            </a:r>
            <a:r>
              <a:rPr lang="en-US" dirty="0" err="1"/>
              <a:t>shet</a:t>
            </a:r>
            <a:r>
              <a:rPr lang="en-US" dirty="0"/>
              <a:t> </a:t>
            </a:r>
            <a:r>
              <a:rPr lang="en-US" dirty="0" err="1"/>
              <a:t>taale</a:t>
            </a:r>
            <a:r>
              <a:rPr lang="en-US" dirty="0"/>
              <a:t> </a:t>
            </a:r>
            <a:r>
              <a:rPr lang="mr-IN" dirty="0"/>
              <a:t>(शेत-तळे)</a:t>
            </a:r>
            <a:r>
              <a:rPr lang="en-US" dirty="0"/>
              <a:t>, canal routes or reservation for any other work, which makes the land uncultivable.</a:t>
            </a:r>
          </a:p>
          <a:p>
            <a:pPr algn="just">
              <a:buNone/>
            </a:pPr>
            <a:endParaRPr lang="en-US" dirty="0"/>
          </a:p>
          <a:p>
            <a:pPr algn="just">
              <a:buNone/>
            </a:pPr>
            <a:endParaRPr lang="en-US" dirty="0"/>
          </a:p>
          <a:p>
            <a:pPr algn="just">
              <a:buNone/>
            </a:pPr>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buNone/>
            </a:pPr>
            <a:r>
              <a:rPr lang="en-US" dirty="0"/>
              <a:t>7. Micro Credit ceases to be a separate category under priority sector. </a:t>
            </a:r>
          </a:p>
          <a:p>
            <a:pPr algn="just">
              <a:buNone/>
            </a:pPr>
            <a:endParaRPr lang="en-US" dirty="0"/>
          </a:p>
          <a:p>
            <a:pPr algn="just">
              <a:buNone/>
            </a:pPr>
            <a:r>
              <a:rPr lang="en-US" dirty="0"/>
              <a:t>8. Loan limits for housing loans qualifying under priority sector have been revised. </a:t>
            </a:r>
          </a:p>
          <a:p>
            <a:pPr algn="just">
              <a:buNone/>
            </a:pPr>
            <a:endParaRPr lang="en-US" dirty="0"/>
          </a:p>
          <a:p>
            <a:pPr algn="just">
              <a:buNone/>
            </a:pPr>
            <a:r>
              <a:rPr lang="en-US" dirty="0"/>
              <a:t>9. Priority Sector assessment will be monitored through </a:t>
            </a:r>
            <a:r>
              <a:rPr lang="en-US" b="1" i="1" dirty="0"/>
              <a:t>quarterly </a:t>
            </a:r>
            <a:r>
              <a:rPr lang="en-US" dirty="0"/>
              <a:t>and </a:t>
            </a:r>
            <a:r>
              <a:rPr lang="en-US" b="1" i="1" dirty="0"/>
              <a:t>annual</a:t>
            </a:r>
            <a:r>
              <a:rPr lang="en-US" dirty="0"/>
              <a:t>  statements. </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Just below </a:t>
            </a:r>
            <a:r>
              <a:rPr lang="mr-IN" dirty="0"/>
              <a:t>पो.ख. </a:t>
            </a:r>
            <a:r>
              <a:rPr lang="en-US" dirty="0"/>
              <a:t>or</a:t>
            </a:r>
            <a:r>
              <a:rPr lang="mr-IN" dirty="0"/>
              <a:t> पोट खराबा </a:t>
            </a:r>
            <a:r>
              <a:rPr lang="en-US" dirty="0"/>
              <a:t>the word </a:t>
            </a:r>
            <a:r>
              <a:rPr lang="en-US" dirty="0" err="1"/>
              <a:t>Akaar</a:t>
            </a:r>
            <a:r>
              <a:rPr lang="en-US" dirty="0"/>
              <a:t> ( </a:t>
            </a:r>
            <a:r>
              <a:rPr lang="mr-IN" dirty="0"/>
              <a:t>आकार</a:t>
            </a:r>
            <a:r>
              <a:rPr lang="en-US" dirty="0"/>
              <a:t>)</a:t>
            </a:r>
            <a:r>
              <a:rPr lang="mr-IN" dirty="0"/>
              <a:t> </a:t>
            </a:r>
            <a:r>
              <a:rPr lang="en-US" dirty="0"/>
              <a:t>is specified that denotes the amount of land </a:t>
            </a:r>
            <a:r>
              <a:rPr lang="en-US" dirty="0" err="1"/>
              <a:t>cess</a:t>
            </a:r>
            <a:r>
              <a:rPr lang="en-US" dirty="0"/>
              <a:t> which is written in rupees.</a:t>
            </a:r>
          </a:p>
          <a:p>
            <a:pPr algn="just"/>
            <a:r>
              <a:rPr lang="en-US" dirty="0"/>
              <a:t>To the right of Form 7, account no of the said land with the name of the possessor (</a:t>
            </a:r>
            <a:r>
              <a:rPr lang="mr-IN" dirty="0"/>
              <a:t>कुळ वहिवाटदार</a:t>
            </a:r>
            <a:r>
              <a:rPr lang="en-US" dirty="0"/>
              <a:t>) is written. If it is given by way of a rent, name of the tenant (</a:t>
            </a:r>
            <a:r>
              <a:rPr lang="mr-IN" dirty="0"/>
              <a:t>कुळ) </a:t>
            </a:r>
            <a:r>
              <a:rPr lang="en-US" dirty="0"/>
              <a:t>is also written along with amount of rent payable by tenant</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solidFill>
                  <a:srgbClr val="FF0000"/>
                </a:solidFill>
              </a:rPr>
              <a:t>Other rights</a:t>
            </a:r>
          </a:p>
          <a:p>
            <a:pPr algn="just"/>
            <a:r>
              <a:rPr lang="en-US" dirty="0"/>
              <a:t>The names of the persons whose interest in the said land is specified. This includes amount of loan raised or charge created on this property and information about the fact as to whether loan has been repaid or not.</a:t>
            </a:r>
          </a:p>
          <a:p>
            <a:pPr algn="just"/>
            <a:r>
              <a:rPr lang="en-US" dirty="0"/>
              <a:t>Some times the entire land is not bought by purchase but a fragment is purchased out of such land. Such portion of land is called as fragment or</a:t>
            </a:r>
            <a:r>
              <a:rPr lang="mr-IN" dirty="0"/>
              <a:t> </a:t>
            </a:r>
            <a:r>
              <a:rPr lang="mr-IN" b="1" i="1" dirty="0"/>
              <a:t>तुकडा</a:t>
            </a:r>
            <a:endParaRPr lang="en-US" b="1" i="1"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a:t>If it has been written on the form as fragmentation not allowed i.e. '</a:t>
            </a:r>
            <a:r>
              <a:rPr lang="en-US" dirty="0" err="1"/>
              <a:t>तुकडेबंदी</a:t>
            </a:r>
            <a:r>
              <a:rPr lang="en-US" dirty="0"/>
              <a:t>‘, and if such land is agriculture land then the same is not allowed to be sold out by fragmenting the land into pieces or no one can buy such land in fragmented form under Fragmentation act.</a:t>
            </a:r>
          </a:p>
          <a:p>
            <a:pPr algn="just"/>
            <a:r>
              <a:rPr lang="en-US" dirty="0"/>
              <a:t>If the land is acquired for Roads, dams etc by the government and to rehabilitate the farmers affected by such acquisition, certain lands are reserved for </a:t>
            </a:r>
            <a:r>
              <a:rPr lang="en-US" dirty="0" err="1"/>
              <a:t>rehabiltation</a:t>
            </a:r>
            <a:r>
              <a:rPr lang="en-US" dirty="0"/>
              <a:t> purposes</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722437"/>
            <a:ext cx="8229600" cy="4525963"/>
          </a:xfrm>
        </p:spPr>
        <p:txBody>
          <a:bodyPr>
            <a:normAutofit lnSpcReduction="10000"/>
          </a:bodyPr>
          <a:lstStyle/>
          <a:p>
            <a:pPr algn="just"/>
            <a:r>
              <a:rPr lang="en-US" dirty="0"/>
              <a:t>('</a:t>
            </a:r>
            <a:r>
              <a:rPr lang="en-US" dirty="0" err="1"/>
              <a:t>पुनर्वसनासाठी</a:t>
            </a:r>
            <a:r>
              <a:rPr lang="en-US" dirty="0"/>
              <a:t> </a:t>
            </a:r>
            <a:r>
              <a:rPr lang="en-US" dirty="0" err="1"/>
              <a:t>संपादित</a:t>
            </a:r>
            <a:r>
              <a:rPr lang="en-US" dirty="0"/>
              <a:t>‘) and is remarked accordingly. If such remark is there on the form, such land can not be transferred.</a:t>
            </a:r>
          </a:p>
          <a:p>
            <a:pPr algn="just"/>
            <a:endParaRPr lang="en-US" dirty="0"/>
          </a:p>
          <a:p>
            <a:pPr algn="just"/>
            <a:r>
              <a:rPr lang="en-US" dirty="0"/>
              <a:t>If certificate under section 32M has not been ensured or certificate under section 32M has been ensured but ten years have not elapsed from the date of such certificate, such land if marked with a restrictive remark under section 43 of that nature, then such land can not be transferred</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If restriction is stipulated on land under Section 84 of the tenancy law, and such  agriculture land is used for agriculture purpose, then such land can be purchased only and only by Farmer or agriculturist and not by others, </a:t>
            </a:r>
            <a:r>
              <a:rPr lang="en-US" b="1" dirty="0">
                <a:solidFill>
                  <a:srgbClr val="FF0000"/>
                </a:solidFill>
              </a:rPr>
              <a:t>If the purchaser is not a farmer, permission from collector is required.  </a:t>
            </a:r>
            <a:r>
              <a:rPr lang="mr-IN" b="1" dirty="0">
                <a:solidFill>
                  <a:srgbClr val="FF0000"/>
                </a:solidFill>
              </a:rPr>
              <a:t> </a:t>
            </a:r>
            <a:endParaRPr lang="en-US" b="1" dirty="0">
              <a:solidFill>
                <a:srgbClr val="FF0000"/>
              </a:solidFill>
            </a:endParaRP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b="1" dirty="0">
                <a:solidFill>
                  <a:srgbClr val="FF0000"/>
                </a:solidFill>
              </a:rPr>
              <a:t>What are mortgage loans ?</a:t>
            </a:r>
          </a:p>
          <a:p>
            <a:endParaRPr lang="en-US" dirty="0"/>
          </a:p>
          <a:p>
            <a:pPr algn="just"/>
            <a:r>
              <a:rPr lang="en-US" dirty="0"/>
              <a:t>Section 58 (a) of the TRANSFER OF PROPERTY ACT, 1882, defines mortgage as, “A mortgage is the </a:t>
            </a:r>
            <a:r>
              <a:rPr lang="en-US" b="1" dirty="0">
                <a:solidFill>
                  <a:srgbClr val="0070C0"/>
                </a:solidFill>
              </a:rPr>
              <a:t>transfer of an interest</a:t>
            </a:r>
            <a:r>
              <a:rPr lang="en-US" dirty="0"/>
              <a:t> in </a:t>
            </a:r>
            <a:r>
              <a:rPr lang="en-US" b="1" dirty="0">
                <a:solidFill>
                  <a:srgbClr val="0070C0"/>
                </a:solidFill>
              </a:rPr>
              <a:t>specific immovable property</a:t>
            </a:r>
            <a:r>
              <a:rPr lang="en-US" dirty="0">
                <a:solidFill>
                  <a:srgbClr val="0070C0"/>
                </a:solidFill>
              </a:rPr>
              <a:t> </a:t>
            </a:r>
            <a:r>
              <a:rPr lang="en-US" dirty="0"/>
              <a:t>for the purpose of </a:t>
            </a:r>
            <a:r>
              <a:rPr lang="en-US" b="1" dirty="0">
                <a:solidFill>
                  <a:srgbClr val="0070C0"/>
                </a:solidFill>
              </a:rPr>
              <a:t>securing the payment of money advanced</a:t>
            </a:r>
            <a:r>
              <a:rPr lang="en-US" dirty="0"/>
              <a:t> or to be advanced by way of loan, an existing or future debt, or the performance of an engagement which may give rise to a pecuniary liability. </a:t>
            </a:r>
          </a:p>
          <a:p>
            <a:pPr algn="just"/>
            <a:r>
              <a:rPr lang="en-US" i="1" dirty="0"/>
              <a:t>“The bold  blue font letters signifies the essential elements for the creation of valid mortgage in favor of the lender over the immoveable property.</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solidFill>
                  <a:srgbClr val="C00000"/>
                </a:solidFill>
              </a:rPr>
              <a:t>1.</a:t>
            </a:r>
            <a:r>
              <a:rPr lang="en-US" b="1" dirty="0">
                <a:solidFill>
                  <a:srgbClr val="C00000"/>
                </a:solidFill>
              </a:rPr>
              <a:t>Simple Mortgage</a:t>
            </a:r>
            <a:r>
              <a:rPr lang="en-US" b="1" dirty="0"/>
              <a:t>:</a:t>
            </a:r>
            <a:r>
              <a:rPr lang="en-US" dirty="0"/>
              <a:t> It has following characteristics:-</a:t>
            </a:r>
          </a:p>
          <a:p>
            <a:pPr algn="just"/>
            <a:r>
              <a:rPr lang="en-US" dirty="0" err="1"/>
              <a:t>i</a:t>
            </a:r>
            <a:r>
              <a:rPr lang="en-US" dirty="0"/>
              <a:t>) That the mortgagor must have bound himself personally to repay the loan</a:t>
            </a:r>
          </a:p>
          <a:p>
            <a:pPr algn="just"/>
            <a:r>
              <a:rPr lang="en-US" dirty="0"/>
              <a:t>ii)  That to secure the loan he has transferred to the mortgagee the right to have the specific immovable property sold in the event of his having failed to repay</a:t>
            </a:r>
          </a:p>
          <a:p>
            <a:r>
              <a:rPr lang="en-US" dirty="0">
                <a:solidFill>
                  <a:srgbClr val="0070C0"/>
                </a:solidFill>
              </a:rPr>
              <a:t>iii) That the possession of the property is not delivered to the lender</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a:solidFill>
                  <a:srgbClr val="C00000"/>
                </a:solidFill>
              </a:rPr>
              <a:t>2. Mortgage by Conditional Sale:</a:t>
            </a:r>
            <a:r>
              <a:rPr lang="en-US" dirty="0"/>
              <a:t> </a:t>
            </a:r>
          </a:p>
          <a:p>
            <a:pPr algn="just"/>
            <a:r>
              <a:rPr lang="en-US" dirty="0"/>
              <a:t>It’s defined as a situation, where the mortgagor ostensibly sells the mortgaged property –</a:t>
            </a:r>
          </a:p>
          <a:p>
            <a:pPr algn="just"/>
            <a:r>
              <a:rPr lang="en-US" dirty="0" err="1"/>
              <a:t>i</a:t>
            </a:r>
            <a:r>
              <a:rPr lang="en-US" dirty="0"/>
              <a:t>)   on the condition that on default of payment of the mortgage money (loan) on a certain date the sale shall become absolute or</a:t>
            </a:r>
          </a:p>
          <a:p>
            <a:pPr algn="just"/>
            <a:r>
              <a:rPr lang="en-US" dirty="0"/>
              <a:t>ii)  on condition that on such payment being made the sale shall become void or,</a:t>
            </a:r>
          </a:p>
          <a:p>
            <a:pPr algn="just"/>
            <a:r>
              <a:rPr lang="en-US" dirty="0"/>
              <a:t>iii) on the condition that in such payment being made the buyer shall transfer the property to the seller,</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PROVIDED that no such transaction shall be deemed to be a mortgage, unless the condition is embodied in the document which affects or purports to affect the sale</a:t>
            </a:r>
          </a:p>
          <a:p>
            <a:pPr algn="just"/>
            <a:r>
              <a:rPr lang="en-US" dirty="0"/>
              <a:t>This kind of mortgage came into vogue in India during Muslim rule and was given legal recognition in the Bengal Regulation Act, 1978</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n-US" dirty="0">
                <a:solidFill>
                  <a:srgbClr val="C00000"/>
                </a:solidFill>
              </a:rPr>
              <a:t>3.</a:t>
            </a:r>
            <a:r>
              <a:rPr lang="en-US" b="1" dirty="0">
                <a:solidFill>
                  <a:srgbClr val="C00000"/>
                </a:solidFill>
              </a:rPr>
              <a:t>Unsufructuary Mortgage</a:t>
            </a:r>
            <a:r>
              <a:rPr lang="en-US" b="1" dirty="0"/>
              <a:t>:</a:t>
            </a:r>
            <a:r>
              <a:rPr lang="en-US" dirty="0"/>
              <a:t> It has following characteristics:-</a:t>
            </a:r>
          </a:p>
          <a:p>
            <a:pPr algn="just">
              <a:buNone/>
            </a:pPr>
            <a:r>
              <a:rPr lang="en-US" dirty="0" err="1"/>
              <a:t>i</a:t>
            </a:r>
            <a:r>
              <a:rPr lang="en-US" dirty="0"/>
              <a:t>) That the possession of the property is delivered to the mortgagee;</a:t>
            </a:r>
          </a:p>
          <a:p>
            <a:pPr algn="just">
              <a:buNone/>
            </a:pPr>
            <a:r>
              <a:rPr lang="en-US" dirty="0"/>
              <a:t>ii)  That the mortgagee is to get rents and profits in lieu of the interest or principal or both;</a:t>
            </a:r>
          </a:p>
          <a:p>
            <a:pPr algn="just">
              <a:buNone/>
            </a:pPr>
            <a:r>
              <a:rPr lang="en-US" dirty="0"/>
              <a:t>iii) That no personal liability is incurred by the mortgagor and</a:t>
            </a:r>
          </a:p>
          <a:p>
            <a:pPr algn="just">
              <a:buNone/>
            </a:pPr>
            <a:r>
              <a:rPr lang="en-US" dirty="0"/>
              <a:t>iv) The mortgagee cannot foreclose or sue for sale</a:t>
            </a:r>
          </a:p>
          <a:p>
            <a:pPr algn="just">
              <a:buNone/>
            </a:pPr>
            <a:r>
              <a:rPr lang="en-US" dirty="0"/>
              <a:t>v)  That no time limit can be fixed expressly during which the mortgage is to subsist.</a:t>
            </a:r>
            <a:br>
              <a:rPr lang="en-US" dirty="0"/>
            </a:br>
            <a:r>
              <a:rPr lang="en-US" dirty="0">
                <a:solidFill>
                  <a:srgbClr val="C00000"/>
                </a:solidFill>
              </a:rPr>
              <a:t>This is not prevalent in India</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b="1" dirty="0">
                <a:solidFill>
                  <a:srgbClr val="FF0000"/>
                </a:solidFill>
              </a:rPr>
              <a:t>Priority Sector includes the following categories:</a:t>
            </a:r>
          </a:p>
          <a:p>
            <a:r>
              <a:rPr lang="en-US" dirty="0"/>
              <a:t>(</a:t>
            </a:r>
            <a:r>
              <a:rPr lang="en-US" dirty="0" err="1"/>
              <a:t>i</a:t>
            </a:r>
            <a:r>
              <a:rPr lang="en-US" dirty="0"/>
              <a:t>) Agriculture </a:t>
            </a:r>
            <a:br>
              <a:rPr lang="en-US" dirty="0"/>
            </a:br>
            <a:r>
              <a:rPr lang="en-US" dirty="0"/>
              <a:t>(ii) Micro, Small and Medium Enterprises</a:t>
            </a:r>
            <a:br>
              <a:rPr lang="en-US" dirty="0"/>
            </a:br>
            <a:r>
              <a:rPr lang="en-US" dirty="0"/>
              <a:t>(iii) Export Credit</a:t>
            </a:r>
            <a:br>
              <a:rPr lang="en-US" dirty="0"/>
            </a:br>
            <a:r>
              <a:rPr lang="en-US" dirty="0"/>
              <a:t>(iv) Education</a:t>
            </a:r>
            <a:br>
              <a:rPr lang="en-US" dirty="0"/>
            </a:br>
            <a:r>
              <a:rPr lang="en-US" dirty="0"/>
              <a:t>(v) </a:t>
            </a:r>
            <a:r>
              <a:rPr lang="mr-IN" dirty="0"/>
              <a:t>Affordable </a:t>
            </a:r>
            <a:r>
              <a:rPr lang="en-US" dirty="0"/>
              <a:t>Housing</a:t>
            </a:r>
            <a:br>
              <a:rPr lang="en-US" dirty="0"/>
            </a:br>
            <a:r>
              <a:rPr lang="en-US" dirty="0"/>
              <a:t>(vi) Social Infrastructure</a:t>
            </a:r>
            <a:br>
              <a:rPr lang="en-US" dirty="0"/>
            </a:br>
            <a:r>
              <a:rPr lang="en-US" dirty="0"/>
              <a:t>(vii) Renewable Energy</a:t>
            </a:r>
            <a:br>
              <a:rPr lang="en-US" dirty="0"/>
            </a:br>
            <a:r>
              <a:rPr lang="en-US" dirty="0"/>
              <a:t>(viii) Others</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algn="just"/>
            <a:r>
              <a:rPr lang="en-US" b="1" dirty="0">
                <a:solidFill>
                  <a:srgbClr val="C00000"/>
                </a:solidFill>
              </a:rPr>
              <a:t>4. English Mortgage</a:t>
            </a:r>
            <a:r>
              <a:rPr lang="en-US" dirty="0">
                <a:solidFill>
                  <a:srgbClr val="C00000"/>
                </a:solidFill>
              </a:rPr>
              <a:t>:</a:t>
            </a:r>
            <a:r>
              <a:rPr lang="en-US" dirty="0"/>
              <a:t>   It has below characteristics:-</a:t>
            </a:r>
          </a:p>
          <a:p>
            <a:pPr algn="just"/>
            <a:r>
              <a:rPr lang="en-US" dirty="0" err="1"/>
              <a:t>i</a:t>
            </a:r>
            <a:r>
              <a:rPr lang="en-US" dirty="0"/>
              <a:t>)   That the mortgagor should bind himself to repay the mortgage money/loan on a certain day;</a:t>
            </a:r>
          </a:p>
          <a:p>
            <a:pPr algn="just"/>
            <a:r>
              <a:rPr lang="en-US" dirty="0"/>
              <a:t>ii) That the mortgaged property should be transferred absolutely to the mortgagee ; and</a:t>
            </a:r>
          </a:p>
          <a:p>
            <a:pPr algn="just"/>
            <a:r>
              <a:rPr lang="en-US" dirty="0"/>
              <a:t>iii) That such absolute transfer should be made subject to a proviso that the mortgagee will recover the property to the mortgagor, upon the payment by him of the mortgage money on the appointed day</a:t>
            </a:r>
          </a:p>
          <a:p>
            <a:pPr algn="just"/>
            <a:r>
              <a:rPr lang="en-US" dirty="0"/>
              <a:t>The difference between the mortgage by conditional sale and English mortgage is that in English mortgage, the mortgagor binds him personally to repay the money</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b="1" dirty="0">
                <a:solidFill>
                  <a:srgbClr val="C00000"/>
                </a:solidFill>
              </a:rPr>
              <a:t>5. Mortgage by Deposit of Title Deeds:</a:t>
            </a:r>
          </a:p>
          <a:p>
            <a:endParaRPr lang="en-US" dirty="0"/>
          </a:p>
          <a:p>
            <a:pPr algn="just"/>
            <a:r>
              <a:rPr lang="en-US" dirty="0"/>
              <a:t>In England and popularly in India, this mortgage is called the equitable mortgage. Under the definition under Section 58 (f) of Transfer of Property Act, 1882, the essential requisites of such mortgage are:</a:t>
            </a:r>
          </a:p>
          <a:p>
            <a:r>
              <a:rPr lang="en-US" dirty="0" err="1"/>
              <a:t>i</a:t>
            </a:r>
            <a:r>
              <a:rPr lang="en-US" dirty="0"/>
              <a:t>)   a debt should be there</a:t>
            </a:r>
            <a:br>
              <a:rPr lang="en-US" dirty="0"/>
            </a:br>
            <a:r>
              <a:rPr lang="en-US" dirty="0"/>
              <a:t>ii)  deposit of the title deed with the lender (most essential)</a:t>
            </a:r>
            <a:br>
              <a:rPr lang="en-US" dirty="0"/>
            </a:br>
            <a:r>
              <a:rPr lang="en-US" dirty="0"/>
              <a:t>iii) said deposit is with intention that the said title deed shall be security for the debt.</a:t>
            </a:r>
            <a:br>
              <a:rPr lang="en-US" dirty="0"/>
            </a:br>
            <a:r>
              <a:rPr lang="en-US" dirty="0"/>
              <a:t> </a:t>
            </a:r>
            <a:br>
              <a:rPr lang="en-US" dirty="0"/>
            </a:br>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solidFill>
                  <a:srgbClr val="C00000"/>
                </a:solidFill>
              </a:rPr>
              <a:t>6. </a:t>
            </a:r>
            <a:r>
              <a:rPr lang="en-US" b="1" dirty="0" err="1">
                <a:solidFill>
                  <a:srgbClr val="C00000"/>
                </a:solidFill>
              </a:rPr>
              <a:t>Anamolous</a:t>
            </a:r>
            <a:r>
              <a:rPr lang="en-US" b="1" dirty="0">
                <a:solidFill>
                  <a:srgbClr val="C00000"/>
                </a:solidFill>
              </a:rPr>
              <a:t> Mortgage:</a:t>
            </a:r>
          </a:p>
          <a:p>
            <a:pPr>
              <a:buNone/>
            </a:pPr>
            <a:endParaRPr lang="en-US" b="1" dirty="0">
              <a:solidFill>
                <a:srgbClr val="C00000"/>
              </a:solidFill>
            </a:endParaRPr>
          </a:p>
          <a:p>
            <a:pPr algn="just"/>
            <a:r>
              <a:rPr lang="en-US" dirty="0"/>
              <a:t>A mortgage which is not a simple mortgage, a mortgage by conditional sale, an </a:t>
            </a:r>
            <a:r>
              <a:rPr lang="en-US" dirty="0" err="1"/>
              <a:t>usufructuary</a:t>
            </a:r>
            <a:r>
              <a:rPr lang="en-US" dirty="0"/>
              <a:t>, an English mortgage or a mortgage by deposit of title deeds within the meaning of Section 58 of Transfer of Property Act is an Anomalous mortgage.</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dirty="0"/>
              <a:t>Section 96 of the Transfer of Property Act, 1882 places mortgages by deposit of title deeds on the same footings as simple mortgages. </a:t>
            </a:r>
          </a:p>
          <a:p>
            <a:pPr algn="just"/>
            <a:r>
              <a:rPr lang="en-US" dirty="0"/>
              <a:t>As such, the security can, like a simple mortgage can be enforced by a suit for sale of mortgaged property, of course, by the process of the law. </a:t>
            </a:r>
          </a:p>
          <a:p>
            <a:pPr algn="just"/>
            <a:r>
              <a:rPr lang="en-US" dirty="0"/>
              <a:t>And this kind of mortgage does not require registration and is at par with any other legal mortgage.</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solidFill>
                  <a:srgbClr val="FF0000"/>
                </a:solidFill>
              </a:rPr>
              <a:t>Limitation</a:t>
            </a:r>
          </a:p>
          <a:p>
            <a:endParaRPr lang="en-US" dirty="0"/>
          </a:p>
          <a:p>
            <a:pPr algn="just"/>
            <a:r>
              <a:rPr lang="en-US" dirty="0"/>
              <a:t>Mortgage enforceable only up to 12 years </a:t>
            </a:r>
          </a:p>
          <a:p>
            <a:pPr algn="just"/>
            <a:r>
              <a:rPr lang="en-US" dirty="0"/>
              <a:t>Mortgage of land mortgage and development banks is </a:t>
            </a:r>
            <a:r>
              <a:rPr lang="en-US" dirty="0" err="1"/>
              <a:t>enforeceable</a:t>
            </a:r>
            <a:r>
              <a:rPr lang="en-US" dirty="0"/>
              <a:t> up to 30 years</a:t>
            </a:r>
          </a:p>
          <a:p>
            <a:pPr algn="just"/>
            <a:r>
              <a:rPr lang="en-US" dirty="0"/>
              <a:t>Adverse possession 12 years for general category  and 30 years for government lands </a:t>
            </a:r>
          </a:p>
          <a:p>
            <a:pPr algn="just"/>
            <a:r>
              <a:rPr lang="en-US" dirty="0"/>
              <a:t>SARFESI law not applicable to farmers and agriculture lands</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a:solidFill>
                  <a:srgbClr val="FF0000"/>
                </a:solidFill>
              </a:rPr>
              <a:t>Interest subvention:</a:t>
            </a:r>
          </a:p>
          <a:p>
            <a:pPr algn="just"/>
            <a:r>
              <a:rPr lang="en-US" dirty="0"/>
              <a:t>From 2006-07 the Government had decided to ensure that farmers receive short term credit at </a:t>
            </a:r>
            <a:r>
              <a:rPr lang="en-US" dirty="0">
                <a:solidFill>
                  <a:srgbClr val="C00000"/>
                </a:solidFill>
              </a:rPr>
              <a:t>7% </a:t>
            </a:r>
            <a:r>
              <a:rPr lang="en-US" dirty="0"/>
              <a:t>with an upper limit of </a:t>
            </a:r>
            <a:r>
              <a:rPr lang="en-US" dirty="0">
                <a:solidFill>
                  <a:srgbClr val="C00000"/>
                </a:solidFill>
              </a:rPr>
              <a:t>Rs. 3.00 </a:t>
            </a:r>
            <a:r>
              <a:rPr lang="en-US" dirty="0" err="1">
                <a:solidFill>
                  <a:srgbClr val="C00000"/>
                </a:solidFill>
              </a:rPr>
              <a:t>lakh</a:t>
            </a:r>
            <a:r>
              <a:rPr lang="en-US" dirty="0">
                <a:solidFill>
                  <a:srgbClr val="C00000"/>
                </a:solidFill>
              </a:rPr>
              <a:t> </a:t>
            </a:r>
            <a:r>
              <a:rPr lang="en-US" dirty="0"/>
              <a:t>on the principal amount. The policy came into force with effect from </a:t>
            </a:r>
            <a:r>
              <a:rPr lang="en-US" dirty="0" err="1"/>
              <a:t>Kharif</a:t>
            </a:r>
            <a:r>
              <a:rPr lang="en-US" dirty="0"/>
              <a:t> 2006-07. </a:t>
            </a:r>
          </a:p>
          <a:p>
            <a:pPr algn="just"/>
            <a:r>
              <a:rPr lang="en-US" dirty="0"/>
              <a:t>The amount of subvention was to be calculated on the </a:t>
            </a:r>
            <a:r>
              <a:rPr lang="en-US" i="1" dirty="0"/>
              <a:t>amount of crop loan </a:t>
            </a:r>
            <a:r>
              <a:rPr lang="en-US" dirty="0"/>
              <a:t>from the date of disbursement up to the actual date of repayment of the crop loan by the farmer or up to the due date of the loan fixed by the banks, whichever is earlier, subject to a </a:t>
            </a:r>
            <a:r>
              <a:rPr lang="en-US" b="1" dirty="0"/>
              <a:t>maximum period of </a:t>
            </a:r>
            <a:r>
              <a:rPr lang="en-US" b="1" dirty="0">
                <a:solidFill>
                  <a:srgbClr val="C00000"/>
                </a:solidFill>
              </a:rPr>
              <a:t>one year</a:t>
            </a:r>
            <a:r>
              <a:rPr lang="en-US" dirty="0"/>
              <a:t>.</a:t>
            </a:r>
            <a:endParaRPr lang="en-US" u="sng" dirty="0"/>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a:t>Interest subvention is offered by NABARD and RBI</a:t>
            </a:r>
          </a:p>
          <a:p>
            <a:r>
              <a:rPr lang="en-US" dirty="0"/>
              <a:t>The rate is 2% uniform till 2019-20 except FY 2010-11 it was reduced to 1.5%. </a:t>
            </a:r>
          </a:p>
          <a:p>
            <a:r>
              <a:rPr lang="en-US" b="1" dirty="0"/>
              <a:t>Further, GOI has reduced the interest subvention from 2% to 1.5%, availed on short term loans for FY 2022-23 and 2023-24.</a:t>
            </a:r>
          </a:p>
          <a:p>
            <a:r>
              <a:rPr lang="en-US" b="1" dirty="0">
                <a:solidFill>
                  <a:srgbClr val="FF0000"/>
                </a:solidFill>
              </a:rPr>
              <a:t>Difference between Subsidy and subvention</a:t>
            </a:r>
          </a:p>
          <a:p>
            <a:pPr algn="just"/>
            <a:r>
              <a:rPr lang="en-US" b="1" dirty="0"/>
              <a:t>Subsidy</a:t>
            </a:r>
            <a:r>
              <a:rPr lang="en-US" dirty="0"/>
              <a:t> is the "English" word. </a:t>
            </a:r>
            <a:r>
              <a:rPr lang="en-US" b="1" dirty="0"/>
              <a:t>Subvention</a:t>
            </a:r>
            <a:r>
              <a:rPr lang="en-US" dirty="0"/>
              <a:t> is a word used in Latin languages such as French and Spanish, that has "crossed over" into (uncommon) English usage</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n-US" b="1" dirty="0"/>
              <a:t>Subvention</a:t>
            </a:r>
            <a:r>
              <a:rPr lang="en-US" dirty="0"/>
              <a:t> refers to a </a:t>
            </a:r>
            <a:r>
              <a:rPr lang="en-US" dirty="0">
                <a:solidFill>
                  <a:srgbClr val="C00000"/>
                </a:solidFill>
              </a:rPr>
              <a:t>grant of money in aid</a:t>
            </a:r>
            <a:r>
              <a:rPr lang="en-US" dirty="0"/>
              <a:t> or </a:t>
            </a:r>
            <a:r>
              <a:rPr lang="en-US" dirty="0">
                <a:solidFill>
                  <a:srgbClr val="C00000"/>
                </a:solidFill>
              </a:rPr>
              <a:t>support</a:t>
            </a:r>
            <a:r>
              <a:rPr lang="en-US" dirty="0"/>
              <a:t>, </a:t>
            </a:r>
            <a:r>
              <a:rPr lang="en-US" b="1" dirty="0"/>
              <a:t>mostly</a:t>
            </a:r>
            <a:r>
              <a:rPr lang="en-US" dirty="0"/>
              <a:t> by the government. </a:t>
            </a:r>
            <a:r>
              <a:rPr lang="en-US" b="1" dirty="0"/>
              <a:t>Subsidy</a:t>
            </a:r>
            <a:r>
              <a:rPr lang="en-US" dirty="0"/>
              <a:t> is a </a:t>
            </a:r>
            <a:r>
              <a:rPr lang="en-US" dirty="0">
                <a:solidFill>
                  <a:srgbClr val="C00000"/>
                </a:solidFill>
              </a:rPr>
              <a:t>transfer of money from the government</a:t>
            </a:r>
            <a:r>
              <a:rPr lang="en-US" dirty="0"/>
              <a:t> to an entity. </a:t>
            </a:r>
          </a:p>
          <a:p>
            <a:pPr algn="just"/>
            <a:r>
              <a:rPr lang="en-US" dirty="0"/>
              <a:t>The </a:t>
            </a:r>
            <a:r>
              <a:rPr lang="en-US" i="1" dirty="0"/>
              <a:t>subvention </a:t>
            </a:r>
            <a:r>
              <a:rPr lang="en-US" dirty="0"/>
              <a:t>scheme is different from a </a:t>
            </a:r>
            <a:r>
              <a:rPr lang="en-US" i="1" dirty="0"/>
              <a:t>subsidy</a:t>
            </a:r>
            <a:r>
              <a:rPr lang="en-US" dirty="0"/>
              <a:t>  and </a:t>
            </a:r>
            <a:r>
              <a:rPr lang="en-US" b="1" dirty="0"/>
              <a:t>does not offer anything free</a:t>
            </a:r>
            <a:r>
              <a:rPr lang="en-US" dirty="0"/>
              <a:t>. </a:t>
            </a:r>
          </a:p>
          <a:p>
            <a:pPr algn="just"/>
            <a:r>
              <a:rPr lang="en-US" dirty="0"/>
              <a:t>In a </a:t>
            </a:r>
            <a:r>
              <a:rPr lang="en-US" i="1" dirty="0"/>
              <a:t>subsidy</a:t>
            </a:r>
            <a:r>
              <a:rPr lang="en-US" dirty="0"/>
              <a:t>, the government gives </a:t>
            </a:r>
            <a:r>
              <a:rPr lang="en-US" b="1" dirty="0">
                <a:solidFill>
                  <a:srgbClr val="C00000"/>
                </a:solidFill>
              </a:rPr>
              <a:t>grants in order to boost </a:t>
            </a:r>
            <a:r>
              <a:rPr lang="en-US" dirty="0"/>
              <a:t>production and consumption and pays a part of the cost of production of any goods or services. Meanwhile, in </a:t>
            </a:r>
            <a:r>
              <a:rPr lang="en-US" i="1" dirty="0"/>
              <a:t>subvention</a:t>
            </a:r>
            <a:r>
              <a:rPr lang="en-US" dirty="0"/>
              <a:t> schemes, the government </a:t>
            </a:r>
            <a:r>
              <a:rPr lang="en-US" b="1" dirty="0">
                <a:solidFill>
                  <a:srgbClr val="C00000"/>
                </a:solidFill>
              </a:rPr>
              <a:t>offers relief in the loan burden</a:t>
            </a:r>
            <a:r>
              <a:rPr lang="en-US" dirty="0"/>
              <a:t> of the buyer.</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solidFill>
                  <a:srgbClr val="FF0000"/>
                </a:solidFill>
              </a:rPr>
              <a:t>Relief to farmers</a:t>
            </a:r>
            <a:endParaRPr lang="en-US" u="sng" dirty="0">
              <a:solidFill>
                <a:srgbClr val="FF0000"/>
              </a:solidFill>
            </a:endParaRPr>
          </a:p>
          <a:p>
            <a:pPr algn="just">
              <a:buNone/>
            </a:pPr>
            <a:r>
              <a:rPr lang="en-US" dirty="0">
                <a:solidFill>
                  <a:srgbClr val="FF0000"/>
                </a:solidFill>
              </a:rPr>
              <a:t>  </a:t>
            </a:r>
            <a:r>
              <a:rPr lang="en-US" dirty="0"/>
              <a:t>To provide relief to farmers affected by natural calamities, Interest Subvention of 2% (Now 1.5% for 2022-23 and 2023-24) has been made available to banks for the first year on restructured amount of crop loans.  Such restructured loans will attract normal rate of interest from the second year onwards as per the policy laid down by the RBI.</a:t>
            </a:r>
            <a:endParaRPr lang="en-US" u="sng" dirty="0"/>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n-US" b="1" dirty="0">
                <a:solidFill>
                  <a:srgbClr val="FF0000"/>
                </a:solidFill>
              </a:rPr>
              <a:t>Interest Subvention to Small and Marginal Farmers against Negotiable Warehouse Receipts  </a:t>
            </a:r>
            <a:endParaRPr lang="en-US" u="sng" dirty="0">
              <a:solidFill>
                <a:srgbClr val="FF0000"/>
              </a:solidFill>
            </a:endParaRPr>
          </a:p>
          <a:p>
            <a:pPr algn="just"/>
            <a:r>
              <a:rPr lang="en-US" dirty="0"/>
              <a:t>The benefit of 2% interest subvention will be available to banks on their own funds involved for extending credit support up to Rs 3.00 </a:t>
            </a:r>
            <a:r>
              <a:rPr lang="en-US" dirty="0" err="1"/>
              <a:t>lakh</a:t>
            </a:r>
            <a:r>
              <a:rPr lang="en-US" dirty="0"/>
              <a:t> at 7% interest per annum to Small and Marginal farmers (SF/MF) having </a:t>
            </a:r>
            <a:r>
              <a:rPr lang="en-US" dirty="0" err="1"/>
              <a:t>Kisan</a:t>
            </a:r>
            <a:r>
              <a:rPr lang="en-US" dirty="0"/>
              <a:t> Credit Card for a further period of up to six months post the harvest of the crop against Negotiable Warehouse Receipts issued on the produce stored in warehouses accredited with Warehousing Development Regulatory Authority. </a:t>
            </a:r>
            <a:r>
              <a:rPr lang="en-US" i="1" dirty="0"/>
              <a:t>SF/MF, who have not availed crop loans through banking system, would not be eligible.</a:t>
            </a:r>
            <a:endParaRPr lang="en-US" i="1" u="sng" dirty="0"/>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solidFill>
                  <a:srgbClr val="FF0000"/>
                </a:solidFill>
              </a:rPr>
              <a:t>Total Priority Sector</a:t>
            </a:r>
          </a:p>
          <a:p>
            <a:pPr>
              <a:buNone/>
            </a:pPr>
            <a:endParaRPr lang="en-US" dirty="0">
              <a:solidFill>
                <a:srgbClr val="FF0000"/>
              </a:solidFill>
            </a:endParaRPr>
          </a:p>
          <a:p>
            <a:pPr algn="just"/>
            <a:r>
              <a:rPr lang="en-US" dirty="0"/>
              <a:t>40 percent of Adjusted Net Bank Credit or Credit Equivalent Amount of Off-Balance Sheet Exposure, whichever is higher.</a:t>
            </a:r>
            <a:endParaRPr lang="mr-IN" dirty="0"/>
          </a:p>
          <a:p>
            <a:pPr algn="just"/>
            <a:r>
              <a:rPr lang="en-US" dirty="0"/>
              <a:t>Foreign banks with less than 20 branches have to achieve the Total Priority Sector.</a:t>
            </a:r>
          </a:p>
          <a:p>
            <a:pPr algn="just"/>
            <a:r>
              <a:rPr lang="en-US" dirty="0"/>
              <a:t>RRBs and Small Finance banks should have a target of 75% each of ANBC</a:t>
            </a:r>
          </a:p>
          <a:p>
            <a:endParaRPr lang="en-US" dirty="0"/>
          </a:p>
        </p:txBody>
      </p:sp>
      <p:sp>
        <p:nvSpPr>
          <p:cNvPr id="3" name="Title 2"/>
          <p:cNvSpPr>
            <a:spLocks noGrp="1"/>
          </p:cNvSpPr>
          <p:nvPr>
            <p:ph type="title"/>
          </p:nvPr>
        </p:nvSpPr>
        <p:spPr/>
        <p:txBody>
          <a:bodyPr>
            <a:normAutofit fontScale="90000"/>
          </a:bodyPr>
          <a:lstStyle/>
          <a:p>
            <a:r>
              <a:rPr lang="en-IN" sz="4400" b="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a:solidFill>
                  <a:srgbClr val="FF0000"/>
                </a:solidFill>
              </a:rPr>
              <a:t>Interest subvention on working capital to Animal Husbandry and Fisheries</a:t>
            </a:r>
          </a:p>
          <a:p>
            <a:pPr algn="just"/>
            <a:r>
              <a:rPr lang="en-US" dirty="0" err="1"/>
              <a:t>GoI</a:t>
            </a:r>
            <a:r>
              <a:rPr lang="en-US" dirty="0"/>
              <a:t> has extended the Interest subvention Scheme on KCC issued to crop loan farmers to the KCC issued to Animal Husbandry and Fisheries farmers from 2018-19. </a:t>
            </a:r>
          </a:p>
          <a:p>
            <a:pPr algn="just"/>
            <a:r>
              <a:rPr lang="en-US" dirty="0"/>
              <a:t>Interest subvention of 2% to banks and 3% to farmers towards Prompt Repayment incentive is extended on short term loans up to Rs. 2 </a:t>
            </a:r>
            <a:r>
              <a:rPr lang="en-US" dirty="0" err="1"/>
              <a:t>lakh</a:t>
            </a:r>
            <a:r>
              <a:rPr lang="en-US" dirty="0"/>
              <a:t> to animal husbandry and fisheries farmers apart from the existing KCC for crop loans, provided the loans are extended by banks @7% per annum.</a:t>
            </a:r>
            <a:endParaRPr lang="en-US" u="sng" dirty="0"/>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n-US" dirty="0"/>
              <a:t>In case of farmers possessing KCC for raising crops and involved in activities related to Animal Husbandry and/ or Fisheries, the Interest Subvention on short term loan is available on an overall limit of Rs.3 </a:t>
            </a:r>
            <a:r>
              <a:rPr lang="en-US" dirty="0" err="1"/>
              <a:t>lakh</a:t>
            </a:r>
            <a:r>
              <a:rPr lang="en-US" dirty="0"/>
              <a:t> per annum.</a:t>
            </a:r>
          </a:p>
          <a:p>
            <a:pPr algn="just"/>
            <a:r>
              <a:rPr lang="en-US" b="1" dirty="0">
                <a:solidFill>
                  <a:srgbClr val="FF0000"/>
                </a:solidFill>
              </a:rPr>
              <a:t>Incentive to farmers on prompt repayments   </a:t>
            </a:r>
            <a:endParaRPr lang="en-US" u="sng" dirty="0">
              <a:solidFill>
                <a:srgbClr val="FF0000"/>
              </a:solidFill>
            </a:endParaRPr>
          </a:p>
          <a:p>
            <a:pPr algn="just"/>
            <a:r>
              <a:rPr lang="en-US" dirty="0"/>
              <a:t>Since the year 2009-10, Government of India introduced additional incentive for farmers who promptly repay the loans on or before the due date or the date fixed by the bank, subject to a maximum period of one year. </a:t>
            </a:r>
          </a:p>
          <a:p>
            <a:pPr algn="just"/>
            <a:r>
              <a:rPr lang="en-US" dirty="0"/>
              <a:t>Year-wise rate of incentive to prompt-paying farmers was 3%</a:t>
            </a:r>
          </a:p>
          <a:p>
            <a:pPr algn="just"/>
            <a:endParaRPr lang="en-US" dirty="0"/>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n-US" b="1" dirty="0">
                <a:solidFill>
                  <a:srgbClr val="FF0000"/>
                </a:solidFill>
              </a:rPr>
              <a:t>Withdrawal of Interest subvention on other than KCC accounts  </a:t>
            </a:r>
            <a:endParaRPr lang="en-US" u="sng" dirty="0">
              <a:solidFill>
                <a:srgbClr val="FF0000"/>
              </a:solidFill>
            </a:endParaRPr>
          </a:p>
          <a:p>
            <a:pPr algn="just"/>
            <a:r>
              <a:rPr lang="en-US" dirty="0"/>
              <a:t>Govt. of India has issued instruction that Interest Subvention to Banks and Prompt Repayment Incentive to farmers will be available only against KCCs from 01.04.2020.</a:t>
            </a:r>
            <a:endParaRPr lang="en-US" u="sng" dirty="0"/>
          </a:p>
          <a:p>
            <a:pPr algn="just"/>
            <a:r>
              <a:rPr lang="en-US" dirty="0"/>
              <a:t>In view of the lockdown to combat the </a:t>
            </a:r>
            <a:r>
              <a:rPr lang="en-US" b="1" dirty="0" err="1">
                <a:hlinkClick r:id="rId2"/>
              </a:rPr>
              <a:t>coronavirus</a:t>
            </a:r>
            <a:r>
              <a:rPr lang="en-US" b="1" dirty="0">
                <a:hlinkClick r:id="rId2"/>
              </a:rPr>
              <a:t> pandemic</a:t>
            </a:r>
            <a:r>
              <a:rPr lang="en-US" dirty="0"/>
              <a:t>, the government has decided to continue the facility of interest subvention of 2 per cent and </a:t>
            </a:r>
            <a:r>
              <a:rPr lang="en-US" b="1" dirty="0">
                <a:hlinkClick r:id="rId3"/>
              </a:rPr>
              <a:t>prompt repayment incentive</a:t>
            </a:r>
            <a:r>
              <a:rPr lang="en-US" dirty="0"/>
              <a:t> of 3 per cent to </a:t>
            </a:r>
            <a:r>
              <a:rPr lang="en-US" b="1" dirty="0">
                <a:hlinkClick r:id="rId4"/>
              </a:rPr>
              <a:t>farmers</a:t>
            </a:r>
            <a:r>
              <a:rPr lang="en-US" dirty="0"/>
              <a:t> till August 31, 2020</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b="1" dirty="0" err="1">
                <a:solidFill>
                  <a:srgbClr val="FF0000"/>
                </a:solidFill>
              </a:rPr>
              <a:t>Kisan</a:t>
            </a:r>
            <a:r>
              <a:rPr lang="en-US" b="1" dirty="0">
                <a:solidFill>
                  <a:srgbClr val="FF0000"/>
                </a:solidFill>
              </a:rPr>
              <a:t> Credit Card Scheme </a:t>
            </a:r>
          </a:p>
          <a:p>
            <a:pPr algn="just"/>
            <a:endParaRPr lang="en-US" b="1" dirty="0"/>
          </a:p>
          <a:p>
            <a:pPr algn="just"/>
            <a:r>
              <a:rPr lang="en-US" dirty="0"/>
              <a:t>The </a:t>
            </a:r>
            <a:r>
              <a:rPr lang="en-US" dirty="0" err="1"/>
              <a:t>Kisan</a:t>
            </a:r>
            <a:r>
              <a:rPr lang="en-US" dirty="0"/>
              <a:t> Credit Card is a scheme launched by the Indian banks back in 1998, as a way to fulfill the financial necessities of the agricultural sector. This is done by giving monetary support to farmers, which in turn comes with various features and benefits. The quantum of the loan depends on several factors like cost of cultivation, farm maintenance cost, etc</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dirty="0"/>
          </a:p>
          <a:p>
            <a:pPr algn="just"/>
            <a:r>
              <a:rPr lang="en-US" dirty="0"/>
              <a:t>This has been particularly beneficial for those farmers who are not aware of the banking practices. Moreover, it is meant to protect farmers from harsh and informal creditors, which may land them in a massive debt. The farmers can use the KCC card to withdraw funds for the purpose of crop production and domestic requirements.</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b="1" dirty="0">
                <a:solidFill>
                  <a:srgbClr val="FF0000"/>
                </a:solidFill>
              </a:rPr>
              <a:t>Provisioning norms:</a:t>
            </a:r>
          </a:p>
          <a:p>
            <a:r>
              <a:rPr lang="en-US" dirty="0">
                <a:solidFill>
                  <a:srgbClr val="C00000"/>
                </a:solidFill>
              </a:rPr>
              <a:t>1. Standard assets :</a:t>
            </a:r>
            <a:r>
              <a:rPr lang="en-US" dirty="0"/>
              <a:t> </a:t>
            </a:r>
          </a:p>
          <a:p>
            <a:pPr algn="just"/>
            <a:r>
              <a:rPr lang="en-US" dirty="0"/>
              <a:t>(a) Farm Credit to agricultural activities and Small and Micro Enterprises (SMEs) sectors at 0.25 per cent; </a:t>
            </a:r>
          </a:p>
          <a:p>
            <a:pPr algn="just"/>
            <a:r>
              <a:rPr lang="en-US" dirty="0"/>
              <a:t>(b) advances to Commercial Real Estate (CRE) Sector at 1.00 per cent; </a:t>
            </a:r>
          </a:p>
          <a:p>
            <a:pPr algn="just"/>
            <a:r>
              <a:rPr lang="en-US" dirty="0"/>
              <a:t>(c) advances to Commercial Real Estate – Residential Housing Sector (CRE - RH) at 0.75 per cent </a:t>
            </a:r>
          </a:p>
          <a:p>
            <a:pPr algn="just"/>
            <a:r>
              <a:rPr lang="en-US" dirty="0"/>
              <a:t>(d) housing loans extended at teaser rates and restructured advances as  indicated </a:t>
            </a:r>
          </a:p>
          <a:p>
            <a:pPr algn="just"/>
            <a:r>
              <a:rPr lang="en-US" dirty="0"/>
              <a:t>(e) all other loans and advances not included in (a) (b) and (c) above at 0.40 per cent</a:t>
            </a:r>
          </a:p>
          <a:p>
            <a:endParaRPr lang="en-US" dirty="0"/>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solidFill>
                  <a:srgbClr val="C00000"/>
                </a:solidFill>
              </a:rPr>
              <a:t>2. Sub-standard assets</a:t>
            </a:r>
            <a:r>
              <a:rPr lang="en-US" dirty="0"/>
              <a:t>: </a:t>
            </a:r>
          </a:p>
          <a:p>
            <a:pPr algn="just">
              <a:buNone/>
            </a:pPr>
            <a:r>
              <a:rPr lang="en-US" dirty="0"/>
              <a:t>	(</a:t>
            </a:r>
            <a:r>
              <a:rPr lang="en-US" dirty="0" err="1"/>
              <a:t>i</a:t>
            </a:r>
            <a:r>
              <a:rPr lang="en-US" dirty="0"/>
              <a:t>) A general provision of 15 percent on total outstanding should be made without making any allowance for ECGC guarantee cover and securities available. </a:t>
            </a:r>
          </a:p>
          <a:p>
            <a:pPr algn="just">
              <a:buNone/>
            </a:pPr>
            <a:r>
              <a:rPr lang="en-US" dirty="0"/>
              <a:t>	(ii) The ‘unsecured exposures’ which are identified as ‘substandard’ would attract additional provision of 10 per cent, i.e., a total of 25 per cent on the outstanding balance.</a:t>
            </a:r>
          </a:p>
        </p:txBody>
      </p:sp>
      <p:sp>
        <p:nvSpPr>
          <p:cNvPr id="3" name="Title 2"/>
          <p:cNvSpPr>
            <a:spLocks noGrp="1"/>
          </p:cNvSpPr>
          <p:nvPr>
            <p:ph type="title"/>
          </p:nvPr>
        </p:nvSpPr>
        <p:spPr>
          <a:xfrm>
            <a:off x="457200" y="304800"/>
            <a:ext cx="8229600" cy="1143000"/>
          </a:xfrm>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a:r>
              <a:rPr lang="en-US" sz="2300" dirty="0">
                <a:solidFill>
                  <a:srgbClr val="C00000"/>
                </a:solidFill>
              </a:rPr>
              <a:t>3. Doubtful assets :</a:t>
            </a:r>
            <a:r>
              <a:rPr lang="en-US" sz="2300" dirty="0"/>
              <a:t>In regard to the secured portion, provision may be made on the following basis, at the rates ranging from 25 percent to 100 percent of the secured portion depending upon the period for which the asset has remained doubtful: </a:t>
            </a:r>
          </a:p>
          <a:p>
            <a:pPr lvl="1" algn="just"/>
            <a:r>
              <a:rPr lang="en-US" dirty="0"/>
              <a:t>Up-to one year                    :          25%</a:t>
            </a:r>
          </a:p>
          <a:p>
            <a:pPr lvl="1" algn="just"/>
            <a:r>
              <a:rPr lang="en-US" dirty="0"/>
              <a:t>One to three years             :           40%</a:t>
            </a:r>
          </a:p>
          <a:p>
            <a:pPr lvl="1" algn="just"/>
            <a:r>
              <a:rPr lang="en-US" dirty="0"/>
              <a:t>More than three years        :          100% </a:t>
            </a:r>
          </a:p>
          <a:p>
            <a:pPr lvl="1" algn="just">
              <a:buNone/>
            </a:pPr>
            <a:r>
              <a:rPr lang="en-US" dirty="0"/>
              <a:t>100 percent of the extent to which the advance is not covered by the </a:t>
            </a:r>
            <a:r>
              <a:rPr lang="en-US" dirty="0" err="1"/>
              <a:t>realisable</a:t>
            </a:r>
            <a:r>
              <a:rPr lang="en-US" dirty="0"/>
              <a:t> value of the security to which the bank has a valid recourse and the </a:t>
            </a:r>
            <a:r>
              <a:rPr lang="en-US" dirty="0" err="1"/>
              <a:t>realisable</a:t>
            </a:r>
            <a:r>
              <a:rPr lang="en-US" dirty="0"/>
              <a:t> value is estimated on a realistic basis</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solidFill>
                  <a:srgbClr val="C00000"/>
                </a:solidFill>
              </a:rPr>
              <a:t>(4) Loss assets </a:t>
            </a:r>
          </a:p>
          <a:p>
            <a:pPr algn="just"/>
            <a:r>
              <a:rPr lang="en-US" dirty="0"/>
              <a:t>Loss assets should be written off. If loss assets are permitted to remain in the books for any reason, 100 percent of the outstanding should be provided for. </a:t>
            </a:r>
          </a:p>
          <a:p>
            <a:pPr algn="just"/>
            <a:r>
              <a:rPr lang="en-US" dirty="0"/>
              <a:t>Full 100% provision is required irrespective secured portion, needs to be noted down.</a:t>
            </a:r>
            <a:endParaRPr lang="mr-IN" dirty="0"/>
          </a:p>
          <a:p>
            <a:pPr algn="just"/>
            <a:r>
              <a:rPr lang="en-US" dirty="0"/>
              <a:t>Provisioning stated above is a standard procedure. However, auditor can recommend provision as he deems fit.</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solidFill>
                  <a:srgbClr val="FF0000"/>
                </a:solidFill>
              </a:rPr>
              <a:t>‘Out of Order’ status</a:t>
            </a:r>
          </a:p>
          <a:p>
            <a:pPr algn="just"/>
            <a:r>
              <a:rPr lang="en-US" dirty="0"/>
              <a:t>An account should be treated as 'out of order' if the outstanding balance remains continuously in excess of the sanctioned limit/drawing power. In cases where the outstanding balance in the principal operating account is less than the sanctioned limit/drawing power, but there are no credits continuously for 90 days as on the date of</a:t>
            </a:r>
          </a:p>
        </p:txBody>
      </p:sp>
      <p:sp>
        <p:nvSpPr>
          <p:cNvPr id="3" name="Title 2"/>
          <p:cNvSpPr>
            <a:spLocks noGrp="1"/>
          </p:cNvSpPr>
          <p:nvPr>
            <p:ph type="title"/>
          </p:nvPr>
        </p:nvSpPr>
        <p:spPr/>
        <p:txBody>
          <a:bodyPr>
            <a:normAutofit fontScale="90000"/>
          </a:bodyPr>
          <a:lstStyle/>
          <a:p>
            <a:r>
              <a:rPr lang="en-IN" sz="40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b="1" dirty="0">
                <a:solidFill>
                  <a:srgbClr val="FF0000"/>
                </a:solidFill>
              </a:rPr>
              <a:t>UCBs</a:t>
            </a:r>
            <a:r>
              <a:rPr lang="en-US" dirty="0">
                <a:solidFill>
                  <a:srgbClr val="FF0000"/>
                </a:solidFill>
              </a:rPr>
              <a:t> to increase their target as under:</a:t>
            </a:r>
          </a:p>
          <a:p>
            <a:endParaRPr lang="en-US" b="1" dirty="0"/>
          </a:p>
          <a:p>
            <a:pPr lvl="2"/>
            <a:r>
              <a:rPr lang="en-US" b="1" dirty="0"/>
              <a:t>Existing target                     		 </a:t>
            </a:r>
            <a:r>
              <a:rPr lang="en-US" dirty="0"/>
              <a:t>40% </a:t>
            </a:r>
            <a:endParaRPr lang="en-US" b="1" dirty="0"/>
          </a:p>
          <a:p>
            <a:endParaRPr lang="en-US" dirty="0"/>
          </a:p>
          <a:p>
            <a:pPr lvl="2"/>
            <a:r>
              <a:rPr lang="en-US" dirty="0"/>
              <a:t> </a:t>
            </a:r>
            <a:r>
              <a:rPr lang="en-US" b="1" dirty="0"/>
              <a:t>March 31, 2021                  		45%</a:t>
            </a:r>
          </a:p>
          <a:p>
            <a:endParaRPr lang="en-US" b="1" dirty="0"/>
          </a:p>
          <a:p>
            <a:pPr lvl="2"/>
            <a:r>
              <a:rPr lang="en-US" b="1" dirty="0"/>
              <a:t> March 31, 2022                  		50%</a:t>
            </a:r>
            <a:r>
              <a:rPr lang="en-US" dirty="0"/>
              <a:t> </a:t>
            </a:r>
          </a:p>
          <a:p>
            <a:endParaRPr lang="en-US" b="1" dirty="0"/>
          </a:p>
          <a:p>
            <a:pPr lvl="2"/>
            <a:r>
              <a:rPr lang="en-US" dirty="0"/>
              <a:t> </a:t>
            </a:r>
            <a:r>
              <a:rPr lang="en-US" b="1" dirty="0"/>
              <a:t>March 31, 2023                   	</a:t>
            </a:r>
            <a:r>
              <a:rPr lang="en-US" dirty="0"/>
              <a:t>60% </a:t>
            </a:r>
          </a:p>
          <a:p>
            <a:endParaRPr lang="en-US" b="1" dirty="0"/>
          </a:p>
          <a:p>
            <a:pPr lvl="2"/>
            <a:r>
              <a:rPr lang="en-US" dirty="0"/>
              <a:t> </a:t>
            </a:r>
            <a:r>
              <a:rPr lang="en-US" b="1" dirty="0"/>
              <a:t>March 31, 2024                    	75</a:t>
            </a:r>
            <a:r>
              <a:rPr lang="en-US" dirty="0"/>
              <a:t>% </a:t>
            </a:r>
          </a:p>
          <a:p>
            <a:endParaRPr lang="en-US" b="1" dirty="0"/>
          </a:p>
          <a:p>
            <a:pPr>
              <a:buNone/>
            </a:pPr>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a:t>Balance Sheet or credits are not enough to cover the interest debited during the same period, these accounts should be treated as 'out of order'.</a:t>
            </a:r>
          </a:p>
          <a:p>
            <a:pPr algn="just"/>
            <a:endParaRPr lang="en-US" dirty="0"/>
          </a:p>
          <a:p>
            <a:pPr algn="just"/>
            <a:r>
              <a:rPr lang="en-US" b="1" dirty="0">
                <a:solidFill>
                  <a:srgbClr val="FF0000"/>
                </a:solidFill>
              </a:rPr>
              <a:t>‘Overdue’</a:t>
            </a:r>
          </a:p>
          <a:p>
            <a:pPr algn="just"/>
            <a:endParaRPr lang="en-US" dirty="0"/>
          </a:p>
          <a:p>
            <a:pPr algn="just"/>
            <a:r>
              <a:rPr lang="en-US" dirty="0"/>
              <a:t>Any amount due to the bank under any credit facility is ‘overdue’ if it is not paid on the due date fixed by the bank.</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n-US" b="1" dirty="0">
                <a:solidFill>
                  <a:srgbClr val="0070C0"/>
                </a:solidFill>
              </a:rPr>
              <a:t>NPA Rules</a:t>
            </a:r>
          </a:p>
          <a:p>
            <a:pPr algn="just"/>
            <a:endParaRPr lang="en-US" b="1" dirty="0">
              <a:solidFill>
                <a:srgbClr val="0070C0"/>
              </a:solidFill>
            </a:endParaRPr>
          </a:p>
          <a:p>
            <a:pPr algn="just"/>
            <a:r>
              <a:rPr lang="en-US" dirty="0"/>
              <a:t>In terms of </a:t>
            </a:r>
            <a:r>
              <a:rPr lang="en-US" b="1" dirty="0">
                <a:solidFill>
                  <a:srgbClr val="002060"/>
                </a:solidFill>
              </a:rPr>
              <a:t>paragraph No. 4.2.12 of the Master Circular DBOD.No.BP.BC.15/ 21.04.048/ 2002-03 dated August 22, 2003</a:t>
            </a:r>
            <a:r>
              <a:rPr lang="en-US" dirty="0"/>
              <a:t> relating to income recognition, asset classification and provisioning, all direct agricultural advances as listed in the Annexure II to the circular would </a:t>
            </a:r>
            <a:r>
              <a:rPr lang="en-US" b="1" dirty="0">
                <a:solidFill>
                  <a:srgbClr val="C00000"/>
                </a:solidFill>
              </a:rPr>
              <a:t>become NPA, when interest and / or installment of principal remains unpaid after it has become due for two harvest seasons, not exceeding two half years</a:t>
            </a:r>
            <a:r>
              <a:rPr lang="en-US" dirty="0"/>
              <a:t>.</a:t>
            </a:r>
            <a:br>
              <a:rPr lang="en-US" dirty="0"/>
            </a:br>
            <a:endParaRPr lang="en-US"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a:p>
          <a:p>
            <a:pPr algn="just"/>
            <a:r>
              <a:rPr lang="en-US" dirty="0"/>
              <a:t>In the case of long duration crops, the current prescription of 'not exceeding two half-years' is inadequate. In order to align the repayment dates with harvesting of crops, it has been decided that with effect from September 30, 2004 the following revised norms will be applicable to all direct agricultural advances as listed in the circular</a:t>
            </a:r>
          </a:p>
          <a:p>
            <a:endParaRPr lang="en-US"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buFont typeface="Arial" panose="020B0604020202020204" pitchFamily="34" charset="0"/>
              <a:buChar char="•"/>
              <a:defRPr/>
            </a:pPr>
            <a:r>
              <a:rPr lang="en-US" b="1" dirty="0">
                <a:solidFill>
                  <a:srgbClr val="FF0000"/>
                </a:solidFill>
              </a:rPr>
              <a:t>Non Performing Assets</a:t>
            </a:r>
          </a:p>
          <a:p>
            <a:pPr algn="just">
              <a:buFont typeface="Arial" panose="020B0604020202020204" pitchFamily="34" charset="0"/>
              <a:buChar char="•"/>
              <a:defRPr/>
            </a:pPr>
            <a:r>
              <a:rPr lang="en-US" b="1" dirty="0"/>
              <a:t>Short duration crops: </a:t>
            </a:r>
            <a:r>
              <a:rPr lang="en-US" dirty="0"/>
              <a:t> Loan (principal or interest) remaining outstanding for more than two crop seasons</a:t>
            </a:r>
          </a:p>
          <a:p>
            <a:pPr>
              <a:buFont typeface="Arial" panose="020B0604020202020204" pitchFamily="34" charset="0"/>
              <a:buChar char="•"/>
              <a:defRPr/>
            </a:pPr>
            <a:r>
              <a:rPr lang="en-US" b="1" dirty="0"/>
              <a:t>Long duration crops</a:t>
            </a:r>
            <a:r>
              <a:rPr lang="en-US" dirty="0"/>
              <a:t>: Loan (principal or interest) remaining outstanding for more than one crop season</a:t>
            </a:r>
          </a:p>
          <a:p>
            <a:pPr>
              <a:buFont typeface="Arial" panose="020B0604020202020204" pitchFamily="34" charset="0"/>
              <a:buChar char="•"/>
              <a:defRPr/>
            </a:pPr>
            <a:r>
              <a:rPr lang="en-US" b="1" dirty="0">
                <a:solidFill>
                  <a:srgbClr val="FF0000"/>
                </a:solidFill>
              </a:rPr>
              <a:t>Supreme court Intervention:</a:t>
            </a:r>
          </a:p>
          <a:p>
            <a:pPr algn="just">
              <a:buFont typeface="Arial" panose="020B0604020202020204" pitchFamily="34" charset="0"/>
              <a:buChar char="•"/>
              <a:defRPr/>
            </a:pPr>
            <a:r>
              <a:rPr lang="en-US" b="1" dirty="0"/>
              <a:t>Supreme Court has stayed the declaration of NPA accounts  by banks due to  </a:t>
            </a:r>
            <a:r>
              <a:rPr lang="en-US" b="1" dirty="0" err="1"/>
              <a:t>Covid</a:t>
            </a:r>
            <a:r>
              <a:rPr lang="en-US" b="1" dirty="0"/>
              <a:t> 19 pandemic in  </a:t>
            </a:r>
            <a:r>
              <a:rPr lang="en-US" b="1" i="1" dirty="0" err="1">
                <a:solidFill>
                  <a:schemeClr val="accent1">
                    <a:lumMod val="75000"/>
                  </a:schemeClr>
                </a:solidFill>
              </a:rPr>
              <a:t>Gajendrasing</a:t>
            </a:r>
            <a:r>
              <a:rPr lang="en-US" b="1" i="1" dirty="0">
                <a:solidFill>
                  <a:schemeClr val="accent1">
                    <a:lumMod val="75000"/>
                  </a:schemeClr>
                </a:solidFill>
              </a:rPr>
              <a:t> Sharma </a:t>
            </a:r>
            <a:r>
              <a:rPr lang="en-US" b="1" i="1" dirty="0" err="1">
                <a:solidFill>
                  <a:schemeClr val="accent1">
                    <a:lumMod val="75000"/>
                  </a:schemeClr>
                </a:solidFill>
              </a:rPr>
              <a:t>vs</a:t>
            </a:r>
            <a:r>
              <a:rPr lang="en-US" b="1" i="1" dirty="0">
                <a:solidFill>
                  <a:schemeClr val="accent1">
                    <a:lumMod val="75000"/>
                  </a:schemeClr>
                </a:solidFill>
              </a:rPr>
              <a:t> Union of India . </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a:solidFill>
                <a:srgbClr val="FF0000"/>
              </a:solidFill>
            </a:endParaRPr>
          </a:p>
          <a:p>
            <a:pPr algn="just"/>
            <a:r>
              <a:rPr lang="en-US" dirty="0">
                <a:solidFill>
                  <a:srgbClr val="FF0000"/>
                </a:solidFill>
              </a:rPr>
              <a:t>The </a:t>
            </a:r>
            <a:r>
              <a:rPr lang="en-US" dirty="0" err="1">
                <a:solidFill>
                  <a:srgbClr val="FF0000"/>
                </a:solidFill>
              </a:rPr>
              <a:t>honourable</a:t>
            </a:r>
            <a:r>
              <a:rPr lang="en-US" dirty="0">
                <a:solidFill>
                  <a:srgbClr val="FF0000"/>
                </a:solidFill>
              </a:rPr>
              <a:t> Supreme</a:t>
            </a:r>
            <a:r>
              <a:rPr lang="mr-IN" dirty="0">
                <a:solidFill>
                  <a:srgbClr val="FF0000"/>
                </a:solidFill>
              </a:rPr>
              <a:t>  </a:t>
            </a:r>
            <a:r>
              <a:rPr lang="en-US" dirty="0">
                <a:solidFill>
                  <a:srgbClr val="FF0000"/>
                </a:solidFill>
              </a:rPr>
              <a:t>Court has passed an interim</a:t>
            </a:r>
            <a:r>
              <a:rPr lang="mr-IN" dirty="0">
                <a:solidFill>
                  <a:srgbClr val="FF0000"/>
                </a:solidFill>
              </a:rPr>
              <a:t> </a:t>
            </a:r>
            <a:r>
              <a:rPr lang="en-US" dirty="0">
                <a:solidFill>
                  <a:srgbClr val="FF0000"/>
                </a:solidFill>
              </a:rPr>
              <a:t>order on September 03, 2020</a:t>
            </a:r>
            <a:r>
              <a:rPr lang="mr-IN" dirty="0">
                <a:solidFill>
                  <a:srgbClr val="FF0000"/>
                </a:solidFill>
              </a:rPr>
              <a:t> </a:t>
            </a:r>
            <a:r>
              <a:rPr lang="en-US" dirty="0" err="1">
                <a:solidFill>
                  <a:srgbClr val="FF0000"/>
                </a:solidFill>
              </a:rPr>
              <a:t>w.r.t</a:t>
            </a:r>
            <a:r>
              <a:rPr lang="en-US" dirty="0">
                <a:solidFill>
                  <a:srgbClr val="FF0000"/>
                </a:solidFill>
              </a:rPr>
              <a:t>. writ petition 825/2020 as</a:t>
            </a:r>
            <a:r>
              <a:rPr lang="mr-IN" dirty="0">
                <a:solidFill>
                  <a:srgbClr val="FF0000"/>
                </a:solidFill>
              </a:rPr>
              <a:t> </a:t>
            </a:r>
            <a:r>
              <a:rPr lang="en-US" dirty="0">
                <a:solidFill>
                  <a:srgbClr val="FF0000"/>
                </a:solidFill>
              </a:rPr>
              <a:t>‘the accounts which were not</a:t>
            </a:r>
            <a:r>
              <a:rPr lang="mr-IN" dirty="0">
                <a:solidFill>
                  <a:srgbClr val="FF0000"/>
                </a:solidFill>
              </a:rPr>
              <a:t> </a:t>
            </a:r>
            <a:r>
              <a:rPr lang="en-US" dirty="0">
                <a:solidFill>
                  <a:srgbClr val="FF0000"/>
                </a:solidFill>
              </a:rPr>
              <a:t>declared NPA till 31.08.2020</a:t>
            </a:r>
            <a:r>
              <a:rPr lang="mr-IN" dirty="0">
                <a:solidFill>
                  <a:srgbClr val="FF0000"/>
                </a:solidFill>
              </a:rPr>
              <a:t> </a:t>
            </a:r>
            <a:r>
              <a:rPr lang="en-US" dirty="0">
                <a:solidFill>
                  <a:srgbClr val="FF0000"/>
                </a:solidFill>
              </a:rPr>
              <a:t>shall not be declared NPA till</a:t>
            </a:r>
            <a:r>
              <a:rPr lang="mr-IN" dirty="0">
                <a:solidFill>
                  <a:srgbClr val="FF0000"/>
                </a:solidFill>
              </a:rPr>
              <a:t> </a:t>
            </a:r>
            <a:r>
              <a:rPr lang="en-US" dirty="0">
                <a:solidFill>
                  <a:srgbClr val="FF0000"/>
                </a:solidFill>
              </a:rPr>
              <a:t>further orders’. The RBI has not</a:t>
            </a:r>
            <a:r>
              <a:rPr lang="mr-IN" dirty="0">
                <a:solidFill>
                  <a:srgbClr val="FF0000"/>
                </a:solidFill>
              </a:rPr>
              <a:t> </a:t>
            </a:r>
            <a:r>
              <a:rPr lang="en-US" dirty="0">
                <a:solidFill>
                  <a:srgbClr val="FF0000"/>
                </a:solidFill>
              </a:rPr>
              <a:t>issued any notification / circular</a:t>
            </a:r>
            <a:r>
              <a:rPr lang="mr-IN" dirty="0">
                <a:solidFill>
                  <a:srgbClr val="FF0000"/>
                </a:solidFill>
              </a:rPr>
              <a:t> </a:t>
            </a:r>
            <a:r>
              <a:rPr lang="en-US" dirty="0">
                <a:solidFill>
                  <a:srgbClr val="FF0000"/>
                </a:solidFill>
              </a:rPr>
              <a:t>related to the said interim order.</a:t>
            </a:r>
            <a:r>
              <a:rPr lang="mr-IN" dirty="0">
                <a:solidFill>
                  <a:srgbClr val="FF0000"/>
                </a:solidFill>
              </a:rPr>
              <a:t> </a:t>
            </a:r>
            <a:endParaRPr lang="en-US" dirty="0">
              <a:solidFill>
                <a:srgbClr val="FF0000"/>
              </a:solidFill>
            </a:endParaRPr>
          </a:p>
          <a:p>
            <a:pPr algn="just"/>
            <a:endParaRPr lang="en-US" dirty="0"/>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a:solidFill>
                <a:schemeClr val="accent3">
                  <a:lumMod val="50000"/>
                </a:schemeClr>
              </a:solidFill>
            </a:endParaRPr>
          </a:p>
          <a:p>
            <a:pPr algn="just"/>
            <a:r>
              <a:rPr lang="en-US" dirty="0">
                <a:solidFill>
                  <a:schemeClr val="accent3">
                    <a:lumMod val="50000"/>
                  </a:schemeClr>
                </a:solidFill>
              </a:rPr>
              <a:t>In the view of the said interim order, if a bank does not classify</a:t>
            </a:r>
            <a:r>
              <a:rPr lang="mr-IN" dirty="0">
                <a:solidFill>
                  <a:schemeClr val="accent3">
                    <a:lumMod val="50000"/>
                  </a:schemeClr>
                </a:solidFill>
              </a:rPr>
              <a:t> </a:t>
            </a:r>
            <a:r>
              <a:rPr lang="en-US" dirty="0">
                <a:solidFill>
                  <a:schemeClr val="accent3">
                    <a:lumMod val="50000"/>
                  </a:schemeClr>
                </a:solidFill>
              </a:rPr>
              <a:t>any account as NPA subsequent</a:t>
            </a:r>
            <a:r>
              <a:rPr lang="mr-IN" dirty="0">
                <a:solidFill>
                  <a:schemeClr val="accent3">
                    <a:lumMod val="50000"/>
                  </a:schemeClr>
                </a:solidFill>
              </a:rPr>
              <a:t> </a:t>
            </a:r>
            <a:r>
              <a:rPr lang="en-US" dirty="0">
                <a:solidFill>
                  <a:schemeClr val="accent3">
                    <a:lumMod val="50000"/>
                  </a:schemeClr>
                </a:solidFill>
              </a:rPr>
              <a:t>to August 31, 2020, which otherwise would have been</a:t>
            </a:r>
            <a:r>
              <a:rPr lang="mr-IN" dirty="0">
                <a:solidFill>
                  <a:schemeClr val="accent3">
                    <a:lumMod val="50000"/>
                  </a:schemeClr>
                </a:solidFill>
              </a:rPr>
              <a:t> </a:t>
            </a:r>
            <a:r>
              <a:rPr lang="en-US" dirty="0">
                <a:solidFill>
                  <a:schemeClr val="accent3">
                    <a:lumMod val="50000"/>
                  </a:schemeClr>
                </a:solidFill>
              </a:rPr>
              <a:t>classified as NPA, the auditor</a:t>
            </a:r>
            <a:r>
              <a:rPr lang="mr-IN" dirty="0">
                <a:solidFill>
                  <a:schemeClr val="accent3">
                    <a:lumMod val="50000"/>
                  </a:schemeClr>
                </a:solidFill>
              </a:rPr>
              <a:t> </a:t>
            </a:r>
            <a:r>
              <a:rPr lang="en-US" dirty="0">
                <a:solidFill>
                  <a:schemeClr val="accent3">
                    <a:lumMod val="50000"/>
                  </a:schemeClr>
                </a:solidFill>
              </a:rPr>
              <a:t>should ensure that suitable disclosure is given and such accounts in terms of value and quantum along with reference to the said interim order of Supreme Court</a:t>
            </a:r>
            <a:r>
              <a:rPr lang="en-US" dirty="0"/>
              <a:t>; </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just"/>
            <a:endParaRPr lang="en-US" dirty="0"/>
          </a:p>
          <a:p>
            <a:pPr algn="just"/>
            <a:r>
              <a:rPr lang="en-US" dirty="0"/>
              <a:t>2. In the accounts which are not marked as NPA by a bank, (which otherwise would have been required to be marked as NPA as per IRAC norms), the income recognition and provisions norms would be continued to be applied as if such accounts are marked as NPA, i.e., income on such account would be </a:t>
            </a:r>
            <a:r>
              <a:rPr lang="en-US" dirty="0" err="1"/>
              <a:t>recognised</a:t>
            </a:r>
            <a:r>
              <a:rPr lang="en-US" dirty="0"/>
              <a:t> on cash basis and a provision would also be made as would have required to be made had this account been marked as NPA.</a:t>
            </a:r>
          </a:p>
          <a:p>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b="1" dirty="0">
                <a:solidFill>
                  <a:srgbClr val="0070C0"/>
                </a:solidFill>
              </a:rPr>
              <a:t>Particulars		   </a:t>
            </a:r>
            <a:r>
              <a:rPr lang="en-US" b="1" dirty="0" err="1">
                <a:solidFill>
                  <a:srgbClr val="0070C0"/>
                </a:solidFill>
              </a:rPr>
              <a:t>Kharif</a:t>
            </a:r>
            <a:r>
              <a:rPr lang="en-US" b="1" dirty="0">
                <a:solidFill>
                  <a:srgbClr val="0070C0"/>
                </a:solidFill>
              </a:rPr>
              <a:t>		Rabi</a:t>
            </a:r>
          </a:p>
          <a:p>
            <a:pPr>
              <a:buNone/>
            </a:pPr>
            <a:endParaRPr lang="en-US" dirty="0"/>
          </a:p>
          <a:p>
            <a:pPr>
              <a:buNone/>
            </a:pPr>
            <a:r>
              <a:rPr lang="en-US" dirty="0"/>
              <a:t>1. Year of sanction	  2022-23	     2022-23</a:t>
            </a:r>
          </a:p>
          <a:p>
            <a:pPr>
              <a:buNone/>
            </a:pPr>
            <a:r>
              <a:rPr lang="en-US" dirty="0"/>
              <a:t>2. Month sanctioned 	  Apr-Jun	      Jul-Sept</a:t>
            </a:r>
          </a:p>
          <a:p>
            <a:pPr>
              <a:buNone/>
            </a:pPr>
            <a:r>
              <a:rPr lang="en-US" dirty="0"/>
              <a:t>3. Season start		  Jun-Jul	      Oct-Dec</a:t>
            </a:r>
          </a:p>
          <a:p>
            <a:pPr>
              <a:buNone/>
            </a:pPr>
            <a:r>
              <a:rPr lang="en-US" dirty="0"/>
              <a:t>4. Harvest time		  Oct-Nov	      Feb-Apr</a:t>
            </a:r>
          </a:p>
          <a:p>
            <a:pPr>
              <a:buNone/>
            </a:pPr>
            <a:r>
              <a:rPr lang="en-US" dirty="0"/>
              <a:t>5. Due date 		  31-03-23    30-06-23</a:t>
            </a:r>
          </a:p>
          <a:p>
            <a:pPr>
              <a:buNone/>
            </a:pPr>
            <a:r>
              <a:rPr lang="en-US" dirty="0"/>
              <a:t>6. 1</a:t>
            </a:r>
            <a:r>
              <a:rPr lang="en-US" baseline="30000" dirty="0"/>
              <a:t>st</a:t>
            </a:r>
            <a:r>
              <a:rPr lang="en-US" dirty="0"/>
              <a:t> Crop season	  Jun-Dec 22   Oct-Mar 23</a:t>
            </a:r>
          </a:p>
          <a:p>
            <a:pPr>
              <a:buNone/>
            </a:pPr>
            <a:r>
              <a:rPr lang="en-US" dirty="0"/>
              <a:t>7. 2</a:t>
            </a:r>
            <a:r>
              <a:rPr lang="en-US" baseline="30000" dirty="0"/>
              <a:t>nd</a:t>
            </a:r>
            <a:r>
              <a:rPr lang="en-US" dirty="0"/>
              <a:t> Crop season      Jun-Dec 23   Oct-Mar 24</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endParaRPr lang="en-US" dirty="0"/>
          </a:p>
          <a:p>
            <a:pPr algn="just"/>
            <a:r>
              <a:rPr lang="en-US" dirty="0"/>
              <a:t>While identifying NPAs following points may be noted: A. Term loan/s availed with crop loan/s: Where an agriculturist has availed loans both for short duration as well as long duration crops along with Term loan/s, such term loan/s will be classified as NPA if either of the loans for short duration or long duration crops is classified as NPA.</a:t>
            </a:r>
            <a:br>
              <a:rPr lang="en-US" dirty="0"/>
            </a:br>
            <a:endParaRPr lang="en-US" dirty="0"/>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a:solidFill>
                  <a:srgbClr val="0070C0"/>
                </a:solidFill>
              </a:rPr>
              <a:t>Example 1: </a:t>
            </a:r>
          </a:p>
          <a:p>
            <a:pPr algn="just"/>
            <a:r>
              <a:rPr lang="en-US" dirty="0"/>
              <a:t>An agriculturist avails following loans Crop loan for </a:t>
            </a:r>
            <a:r>
              <a:rPr lang="en-US" dirty="0" err="1"/>
              <a:t>kharif</a:t>
            </a:r>
            <a:r>
              <a:rPr lang="en-US" dirty="0"/>
              <a:t> crop (a short duration crop) is availed on 1.6.2022 for which repayment due date prescribed is 31.03.2023. </a:t>
            </a:r>
          </a:p>
          <a:p>
            <a:pPr algn="just"/>
            <a:r>
              <a:rPr lang="en-US" dirty="0"/>
              <a:t>Crop loan for </a:t>
            </a:r>
            <a:r>
              <a:rPr lang="en-US" dirty="0" err="1"/>
              <a:t>Adsali</a:t>
            </a:r>
            <a:r>
              <a:rPr lang="en-US" dirty="0"/>
              <a:t> sugarcane (a long duration crop) is availed on 1.7.2022 for which repayment due date prescribed is 30.06.2025. </a:t>
            </a:r>
          </a:p>
          <a:p>
            <a:pPr algn="just"/>
            <a:r>
              <a:rPr lang="en-US" dirty="0"/>
              <a:t>A term loan for deepening of well is availed on 01.05.2022 for which first repayment </a:t>
            </a:r>
            <a:r>
              <a:rPr lang="en-US" dirty="0" err="1"/>
              <a:t>instalment</a:t>
            </a:r>
            <a:r>
              <a:rPr lang="en-US" dirty="0"/>
              <a:t> is due on 30.06.2025</a:t>
            </a:r>
          </a:p>
        </p:txBody>
      </p:sp>
      <p:sp>
        <p:nvSpPr>
          <p:cNvPr id="3" name="Title 2"/>
          <p:cNvSpPr>
            <a:spLocks noGrp="1"/>
          </p:cNvSpPr>
          <p:nvPr>
            <p:ph type="title"/>
          </p:nvPr>
        </p:nvSpPr>
        <p:spPr/>
        <p:txBody>
          <a:bodyPr>
            <a:normAutofit fontScale="90000"/>
          </a:bodyPr>
          <a:lstStyle/>
          <a:p>
            <a:r>
              <a:rPr lang="en-IN" sz="4400" b="0" dirty="0">
                <a:solidFill>
                  <a:srgbClr val="0000CC"/>
                </a:solidFill>
                <a:effectLst/>
                <a:latin typeface="Arial Black" pitchFamily="34" charset="0"/>
              </a:rPr>
              <a:t>Statutory audit of bank branches</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3439</TotalTime>
  <Words>10118</Words>
  <Application>Microsoft Office PowerPoint</Application>
  <PresentationFormat>On-screen Show (4:3)</PresentationFormat>
  <Paragraphs>710</Paragraphs>
  <Slides>136</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136</vt:i4>
      </vt:variant>
    </vt:vector>
  </HeadingPairs>
  <TitlesOfParts>
    <vt:vector size="148" baseType="lpstr">
      <vt:lpstr>Arial</vt:lpstr>
      <vt:lpstr>Arial Black</vt:lpstr>
      <vt:lpstr>Calibri</vt:lpstr>
      <vt:lpstr>Cooper Black</vt:lpstr>
      <vt:lpstr>Gill Sans MT</vt:lpstr>
      <vt:lpstr>Lucida Sans Unicode</vt:lpstr>
      <vt:lpstr>Tahoma</vt:lpstr>
      <vt:lpstr>Tw Cen MT</vt:lpstr>
      <vt:lpstr>Verdana</vt:lpstr>
      <vt:lpstr>Wingdings 2</vt:lpstr>
      <vt:lpstr>Wingdings 3</vt:lpstr>
      <vt:lpstr>Concourse</vt:lpstr>
      <vt:lpstr>PowerPoint Presentation</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lpstr>Statutory audit of bank branches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Statutory audit of branches</dc:title>
  <dc:creator>admin</dc:creator>
  <cp:lastModifiedBy>Jagannath Bhaise</cp:lastModifiedBy>
  <cp:revision>378</cp:revision>
  <dcterms:created xsi:type="dcterms:W3CDTF">2006-08-16T00:00:00Z</dcterms:created>
  <dcterms:modified xsi:type="dcterms:W3CDTF">2023-03-19T14:00:45Z</dcterms:modified>
</cp:coreProperties>
</file>